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28"/>
  </p:notesMasterIdLst>
  <p:handoutMasterIdLst>
    <p:handoutMasterId r:id="rId29"/>
  </p:handoutMasterIdLst>
  <p:sldIdLst>
    <p:sldId id="469" r:id="rId5"/>
    <p:sldId id="533" r:id="rId6"/>
    <p:sldId id="534" r:id="rId7"/>
    <p:sldId id="559" r:id="rId8"/>
    <p:sldId id="561" r:id="rId9"/>
    <p:sldId id="562" r:id="rId10"/>
    <p:sldId id="563" r:id="rId11"/>
    <p:sldId id="564" r:id="rId12"/>
    <p:sldId id="567" r:id="rId13"/>
    <p:sldId id="566" r:id="rId14"/>
    <p:sldId id="565" r:id="rId15"/>
    <p:sldId id="546" r:id="rId16"/>
    <p:sldId id="552" r:id="rId17"/>
    <p:sldId id="556" r:id="rId18"/>
    <p:sldId id="547" r:id="rId19"/>
    <p:sldId id="548" r:id="rId20"/>
    <p:sldId id="550" r:id="rId21"/>
    <p:sldId id="551" r:id="rId22"/>
    <p:sldId id="462" r:id="rId23"/>
    <p:sldId id="463" r:id="rId24"/>
    <p:sldId id="558" r:id="rId25"/>
    <p:sldId id="508" r:id="rId26"/>
    <p:sldId id="466" r:id="rId27"/>
  </p:sldIdLst>
  <p:sldSz cx="9144000" cy="6858000" type="screen4x3"/>
  <p:notesSz cx="6858000" cy="9144000"/>
  <p:custDataLst>
    <p:tags r:id="rId30"/>
  </p:custDataLst>
  <p:defaultTextStyle>
    <a:defPPr>
      <a:defRPr lang="en-GB"/>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jesh Pankaj" initials="Rp" lastIdx="36" clrIdx="0"/>
  <p:cmAuthor id="7" name="hp" initials="h" lastIdx="1" clrIdx="7"/>
  <p:cmAuthor id="1" name="Priya" initials="Priya" lastIdx="3" clrIdx="1"/>
  <p:cmAuthor id="8" name="sakthivel" initials="s" lastIdx="7" clrIdx="8"/>
  <p:cmAuthor id="2" name="Moushumi" initials="M" lastIdx="1" clrIdx="2"/>
  <p:cmAuthor id="3" name="Dhiraj Malhotra" initials="DM" lastIdx="6" clrIdx="3"/>
  <p:cmAuthor id="4" name="c.arun" initials="AC" lastIdx="2" clrIdx="4"/>
  <p:cmAuthor id="5" name="M.Dubin" initials="M" lastIdx="0" clrIdx="5"/>
  <p:cmAuthor id="6" name="John Sollami" initials="jas" lastIdx="7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ADADAD"/>
    <a:srgbClr val="E6B9B8"/>
    <a:srgbClr val="E6B8B8"/>
    <a:srgbClr val="D99694"/>
    <a:srgbClr val="F2DCDB"/>
    <a:srgbClr val="FFCCFF"/>
    <a:srgbClr val="FF7C8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3122" autoAdjust="0"/>
  </p:normalViewPr>
  <p:slideViewPr>
    <p:cSldViewPr snapToGrid="0">
      <p:cViewPr varScale="1">
        <p:scale>
          <a:sx n="71" d="100"/>
          <a:sy n="71" d="100"/>
        </p:scale>
        <p:origin x="1476" y="60"/>
      </p:cViewPr>
      <p:guideLst>
        <p:guide orient="horz" pos="43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Four-S\MPS%20Ltd\Q4%20results\Charts%20for%20MP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Four-S\MPS%20Ltd\Quarterly%20Results\Charts%20for%20M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'Quarterly '!$B$4:$C$4</c:f>
              <c:strCache>
                <c:ptCount val="2"/>
                <c:pt idx="0">
                  <c:v>Q4 FY'13</c:v>
                </c:pt>
                <c:pt idx="1">
                  <c:v>Q4 FY'14</c:v>
                </c:pt>
              </c:strCache>
            </c:strRef>
          </c:cat>
          <c:val>
            <c:numRef>
              <c:f>'Quarterly '!$B$5:$C$5</c:f>
              <c:numCache>
                <c:formatCode>0</c:formatCode>
                <c:ptCount val="2"/>
                <c:pt idx="0">
                  <c:v>401.9</c:v>
                </c:pt>
                <c:pt idx="1">
                  <c:v>467.4</c:v>
                </c:pt>
              </c:numCache>
            </c:numRef>
          </c:val>
        </c:ser>
        <c:dLbls>
          <c:showLegendKey val="0"/>
          <c:showVal val="0"/>
          <c:showCatName val="0"/>
          <c:showSerName val="0"/>
          <c:showPercent val="0"/>
          <c:showBubbleSize val="0"/>
        </c:dLbls>
        <c:gapWidth val="150"/>
        <c:axId val="116184544"/>
        <c:axId val="116182864"/>
      </c:barChart>
      <c:catAx>
        <c:axId val="116184544"/>
        <c:scaling>
          <c:orientation val="minMax"/>
        </c:scaling>
        <c:delete val="0"/>
        <c:axPos val="b"/>
        <c:numFmt formatCode="General" sourceLinked="1"/>
        <c:majorTickMark val="out"/>
        <c:minorTickMark val="none"/>
        <c:tickLblPos val="nextTo"/>
        <c:txPr>
          <a:bodyPr/>
          <a:lstStyle/>
          <a:p>
            <a:pPr>
              <a:defRPr lang="en-US"/>
            </a:pPr>
            <a:endParaRPr lang="en-US"/>
          </a:p>
        </c:txPr>
        <c:crossAx val="116182864"/>
        <c:crosses val="autoZero"/>
        <c:auto val="1"/>
        <c:lblAlgn val="ctr"/>
        <c:lblOffset val="100"/>
        <c:noMultiLvlLbl val="0"/>
      </c:catAx>
      <c:valAx>
        <c:axId val="116182864"/>
        <c:scaling>
          <c:orientation val="minMax"/>
          <c:max val="500"/>
          <c:min val="0"/>
        </c:scaling>
        <c:delete val="0"/>
        <c:axPos val="l"/>
        <c:numFmt formatCode="0" sourceLinked="1"/>
        <c:majorTickMark val="out"/>
        <c:minorTickMark val="none"/>
        <c:tickLblPos val="nextTo"/>
        <c:txPr>
          <a:bodyPr/>
          <a:lstStyle/>
          <a:p>
            <a:pPr>
              <a:defRPr lang="en-US"/>
            </a:pPr>
            <a:endParaRPr lang="en-US"/>
          </a:p>
        </c:txPr>
        <c:crossAx val="116184544"/>
        <c:crosses val="autoZero"/>
        <c:crossBetween val="between"/>
        <c:majorUnit val="100"/>
      </c:val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'Quarterly '!$F$5</c:f>
              <c:strCache>
                <c:ptCount val="1"/>
                <c:pt idx="0">
                  <c:v>EBITDA</c:v>
                </c:pt>
              </c:strCache>
            </c:strRef>
          </c:tx>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'Quarterly '!$G$4:$H$4</c:f>
              <c:strCache>
                <c:ptCount val="2"/>
                <c:pt idx="0">
                  <c:v>Q4 FY'13</c:v>
                </c:pt>
                <c:pt idx="1">
                  <c:v>Q4 FY'14</c:v>
                </c:pt>
              </c:strCache>
            </c:strRef>
          </c:cat>
          <c:val>
            <c:numRef>
              <c:f>'Quarterly '!$G$5:$H$5</c:f>
              <c:numCache>
                <c:formatCode>0</c:formatCode>
                <c:ptCount val="2"/>
                <c:pt idx="0">
                  <c:v>113.4</c:v>
                </c:pt>
                <c:pt idx="1">
                  <c:v>179.7</c:v>
                </c:pt>
              </c:numCache>
            </c:numRef>
          </c:val>
        </c:ser>
        <c:dLbls>
          <c:showLegendKey val="0"/>
          <c:showVal val="0"/>
          <c:showCatName val="0"/>
          <c:showSerName val="0"/>
          <c:showPercent val="0"/>
          <c:showBubbleSize val="0"/>
        </c:dLbls>
        <c:gapWidth val="150"/>
        <c:axId val="117961264"/>
        <c:axId val="117957904"/>
      </c:barChart>
      <c:lineChart>
        <c:grouping val="standard"/>
        <c:varyColors val="0"/>
        <c:ser>
          <c:idx val="1"/>
          <c:order val="1"/>
          <c:tx>
            <c:strRef>
              <c:f>'Quarterly '!$F$6</c:f>
              <c:strCache>
                <c:ptCount val="1"/>
                <c:pt idx="0">
                  <c:v>EBITDA margin</c:v>
                </c:pt>
              </c:strCache>
            </c:strRef>
          </c:tx>
          <c:dLbls>
            <c:spPr>
              <a:noFill/>
              <a:ln>
                <a:noFill/>
              </a:ln>
              <a:effectLst/>
            </c:spPr>
            <c:txPr>
              <a:bodyPr/>
              <a:lstStyle/>
              <a:p>
                <a:pPr>
                  <a:defRPr lang="en-US"/>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'Quarterly '!$G$4:$H$4</c:f>
              <c:strCache>
                <c:ptCount val="2"/>
                <c:pt idx="0">
                  <c:v>Q4 FY'13</c:v>
                </c:pt>
                <c:pt idx="1">
                  <c:v>Q4 FY'14</c:v>
                </c:pt>
              </c:strCache>
            </c:strRef>
          </c:cat>
          <c:val>
            <c:numRef>
              <c:f>'Quarterly '!$G$6:$H$6</c:f>
              <c:numCache>
                <c:formatCode>0.0%</c:formatCode>
                <c:ptCount val="2"/>
                <c:pt idx="0">
                  <c:v>0.28215974122916215</c:v>
                </c:pt>
                <c:pt idx="1">
                  <c:v>0.38446726572528933</c:v>
                </c:pt>
              </c:numCache>
            </c:numRef>
          </c:val>
          <c:smooth val="0"/>
        </c:ser>
        <c:dLbls>
          <c:showLegendKey val="0"/>
          <c:showVal val="0"/>
          <c:showCatName val="0"/>
          <c:showSerName val="0"/>
          <c:showPercent val="0"/>
          <c:showBubbleSize val="0"/>
        </c:dLbls>
        <c:marker val="1"/>
        <c:smooth val="0"/>
        <c:axId val="117961824"/>
        <c:axId val="117962384"/>
      </c:lineChart>
      <c:catAx>
        <c:axId val="117961264"/>
        <c:scaling>
          <c:orientation val="minMax"/>
        </c:scaling>
        <c:delete val="0"/>
        <c:axPos val="b"/>
        <c:numFmt formatCode="General" sourceLinked="1"/>
        <c:majorTickMark val="out"/>
        <c:minorTickMark val="none"/>
        <c:tickLblPos val="nextTo"/>
        <c:txPr>
          <a:bodyPr/>
          <a:lstStyle/>
          <a:p>
            <a:pPr>
              <a:defRPr lang="en-US"/>
            </a:pPr>
            <a:endParaRPr lang="en-US"/>
          </a:p>
        </c:txPr>
        <c:crossAx val="117957904"/>
        <c:crosses val="autoZero"/>
        <c:auto val="1"/>
        <c:lblAlgn val="ctr"/>
        <c:lblOffset val="100"/>
        <c:noMultiLvlLbl val="0"/>
      </c:catAx>
      <c:valAx>
        <c:axId val="117957904"/>
        <c:scaling>
          <c:orientation val="minMax"/>
        </c:scaling>
        <c:delete val="0"/>
        <c:axPos val="l"/>
        <c:numFmt formatCode="0" sourceLinked="1"/>
        <c:majorTickMark val="out"/>
        <c:minorTickMark val="none"/>
        <c:tickLblPos val="nextTo"/>
        <c:txPr>
          <a:bodyPr/>
          <a:lstStyle/>
          <a:p>
            <a:pPr>
              <a:defRPr lang="en-US"/>
            </a:pPr>
            <a:endParaRPr lang="en-US"/>
          </a:p>
        </c:txPr>
        <c:crossAx val="117961264"/>
        <c:crosses val="autoZero"/>
        <c:crossBetween val="between"/>
      </c:valAx>
      <c:valAx>
        <c:axId val="117962384"/>
        <c:scaling>
          <c:orientation val="minMax"/>
        </c:scaling>
        <c:delete val="0"/>
        <c:axPos val="r"/>
        <c:numFmt formatCode="0.0%" sourceLinked="1"/>
        <c:majorTickMark val="out"/>
        <c:minorTickMark val="none"/>
        <c:tickLblPos val="nextTo"/>
        <c:txPr>
          <a:bodyPr/>
          <a:lstStyle/>
          <a:p>
            <a:pPr>
              <a:defRPr lang="en-US"/>
            </a:pPr>
            <a:endParaRPr lang="en-US"/>
          </a:p>
        </c:txPr>
        <c:crossAx val="117961824"/>
        <c:crosses val="max"/>
        <c:crossBetween val="between"/>
      </c:valAx>
      <c:catAx>
        <c:axId val="117961824"/>
        <c:scaling>
          <c:orientation val="minMax"/>
        </c:scaling>
        <c:delete val="1"/>
        <c:axPos val="b"/>
        <c:numFmt formatCode="General" sourceLinked="1"/>
        <c:majorTickMark val="out"/>
        <c:minorTickMark val="none"/>
        <c:tickLblPos val="nextTo"/>
        <c:crossAx val="117962384"/>
        <c:crosses val="autoZero"/>
        <c:auto val="1"/>
        <c:lblAlgn val="ctr"/>
        <c:lblOffset val="100"/>
        <c:noMultiLvlLbl val="0"/>
      </c:cat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'Quarterly '!$J$5</c:f>
              <c:strCache>
                <c:ptCount val="1"/>
                <c:pt idx="0">
                  <c:v>PAT</c:v>
                </c:pt>
              </c:strCache>
            </c:strRef>
          </c:tx>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'Quarterly '!$K$4:$L$4</c:f>
              <c:strCache>
                <c:ptCount val="2"/>
                <c:pt idx="0">
                  <c:v>Q4 FY'13</c:v>
                </c:pt>
                <c:pt idx="1">
                  <c:v>Q4 FY'14</c:v>
                </c:pt>
              </c:strCache>
            </c:strRef>
          </c:cat>
          <c:val>
            <c:numRef>
              <c:f>'Quarterly '!$K$5:$L$5</c:f>
              <c:numCache>
                <c:formatCode>0</c:formatCode>
                <c:ptCount val="2"/>
                <c:pt idx="0">
                  <c:v>73.599999999999994</c:v>
                </c:pt>
                <c:pt idx="1">
                  <c:v>116.5</c:v>
                </c:pt>
              </c:numCache>
            </c:numRef>
          </c:val>
        </c:ser>
        <c:dLbls>
          <c:showLegendKey val="0"/>
          <c:showVal val="0"/>
          <c:showCatName val="0"/>
          <c:showSerName val="0"/>
          <c:showPercent val="0"/>
          <c:showBubbleSize val="0"/>
        </c:dLbls>
        <c:gapWidth val="150"/>
        <c:axId val="116156432"/>
        <c:axId val="116156992"/>
      </c:barChart>
      <c:lineChart>
        <c:grouping val="standard"/>
        <c:varyColors val="0"/>
        <c:ser>
          <c:idx val="1"/>
          <c:order val="1"/>
          <c:tx>
            <c:strRef>
              <c:f>'Quarterly '!$J$6</c:f>
              <c:strCache>
                <c:ptCount val="1"/>
                <c:pt idx="0">
                  <c:v>PAT margin</c:v>
                </c:pt>
              </c:strCache>
            </c:strRef>
          </c:tx>
          <c:dLbls>
            <c:spPr>
              <a:noFill/>
              <a:ln>
                <a:noFill/>
              </a:ln>
              <a:effectLst/>
            </c:spPr>
            <c:txPr>
              <a:bodyPr/>
              <a:lstStyle/>
              <a:p>
                <a:pPr>
                  <a:defRPr lang="en-US"/>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'Quarterly '!$K$4:$L$4</c:f>
              <c:strCache>
                <c:ptCount val="2"/>
                <c:pt idx="0">
                  <c:v>Q4 FY'13</c:v>
                </c:pt>
                <c:pt idx="1">
                  <c:v>Q4 FY'14</c:v>
                </c:pt>
              </c:strCache>
            </c:strRef>
          </c:cat>
          <c:val>
            <c:numRef>
              <c:f>'Quarterly '!$K$6:$L$6</c:f>
              <c:numCache>
                <c:formatCode>0.0%</c:formatCode>
                <c:ptCount val="2"/>
                <c:pt idx="0">
                  <c:v>0.18313013187360008</c:v>
                </c:pt>
                <c:pt idx="1">
                  <c:v>0.24925117672229416</c:v>
                </c:pt>
              </c:numCache>
            </c:numRef>
          </c:val>
          <c:smooth val="0"/>
        </c:ser>
        <c:dLbls>
          <c:showLegendKey val="0"/>
          <c:showVal val="0"/>
          <c:showCatName val="0"/>
          <c:showSerName val="0"/>
          <c:showPercent val="0"/>
          <c:showBubbleSize val="0"/>
        </c:dLbls>
        <c:marker val="1"/>
        <c:smooth val="0"/>
        <c:axId val="118037296"/>
        <c:axId val="116154192"/>
      </c:lineChart>
      <c:catAx>
        <c:axId val="116156432"/>
        <c:scaling>
          <c:orientation val="minMax"/>
        </c:scaling>
        <c:delete val="0"/>
        <c:axPos val="b"/>
        <c:numFmt formatCode="General" sourceLinked="1"/>
        <c:majorTickMark val="out"/>
        <c:minorTickMark val="none"/>
        <c:tickLblPos val="nextTo"/>
        <c:txPr>
          <a:bodyPr/>
          <a:lstStyle/>
          <a:p>
            <a:pPr>
              <a:defRPr lang="en-US"/>
            </a:pPr>
            <a:endParaRPr lang="en-US"/>
          </a:p>
        </c:txPr>
        <c:crossAx val="116156992"/>
        <c:crosses val="autoZero"/>
        <c:auto val="1"/>
        <c:lblAlgn val="ctr"/>
        <c:lblOffset val="100"/>
        <c:noMultiLvlLbl val="0"/>
      </c:catAx>
      <c:valAx>
        <c:axId val="116156992"/>
        <c:scaling>
          <c:orientation val="minMax"/>
        </c:scaling>
        <c:delete val="0"/>
        <c:axPos val="l"/>
        <c:numFmt formatCode="0" sourceLinked="1"/>
        <c:majorTickMark val="out"/>
        <c:minorTickMark val="none"/>
        <c:tickLblPos val="nextTo"/>
        <c:txPr>
          <a:bodyPr/>
          <a:lstStyle/>
          <a:p>
            <a:pPr>
              <a:defRPr lang="en-US"/>
            </a:pPr>
            <a:endParaRPr lang="en-US"/>
          </a:p>
        </c:txPr>
        <c:crossAx val="116156432"/>
        <c:crosses val="autoZero"/>
        <c:crossBetween val="between"/>
      </c:valAx>
      <c:valAx>
        <c:axId val="116154192"/>
        <c:scaling>
          <c:orientation val="minMax"/>
        </c:scaling>
        <c:delete val="0"/>
        <c:axPos val="r"/>
        <c:numFmt formatCode="0.0%" sourceLinked="1"/>
        <c:majorTickMark val="out"/>
        <c:minorTickMark val="none"/>
        <c:tickLblPos val="nextTo"/>
        <c:txPr>
          <a:bodyPr/>
          <a:lstStyle/>
          <a:p>
            <a:pPr>
              <a:defRPr lang="en-US"/>
            </a:pPr>
            <a:endParaRPr lang="en-US"/>
          </a:p>
        </c:txPr>
        <c:crossAx val="118037296"/>
        <c:crosses val="max"/>
        <c:crossBetween val="between"/>
      </c:valAx>
      <c:catAx>
        <c:axId val="118037296"/>
        <c:scaling>
          <c:orientation val="minMax"/>
        </c:scaling>
        <c:delete val="1"/>
        <c:axPos val="b"/>
        <c:numFmt formatCode="General" sourceLinked="1"/>
        <c:majorTickMark val="out"/>
        <c:minorTickMark val="none"/>
        <c:tickLblPos val="nextTo"/>
        <c:crossAx val="116154192"/>
        <c:crosses val="autoZero"/>
        <c:auto val="1"/>
        <c:lblAlgn val="ctr"/>
        <c:lblOffset val="100"/>
        <c:noMultiLvlLbl val="0"/>
      </c:cat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'FY14 YoY'!$B$4:$C$4</c:f>
              <c:strCache>
                <c:ptCount val="2"/>
                <c:pt idx="0">
                  <c:v>FY'13</c:v>
                </c:pt>
                <c:pt idx="1">
                  <c:v>FY'14</c:v>
                </c:pt>
              </c:strCache>
            </c:strRef>
          </c:cat>
          <c:val>
            <c:numRef>
              <c:f>'FY14 YoY'!$B$5:$C$5</c:f>
              <c:numCache>
                <c:formatCode>0</c:formatCode>
                <c:ptCount val="2"/>
                <c:pt idx="0">
                  <c:v>1640</c:v>
                </c:pt>
                <c:pt idx="1">
                  <c:v>1882.9</c:v>
                </c:pt>
              </c:numCache>
            </c:numRef>
          </c:val>
        </c:ser>
        <c:dLbls>
          <c:showLegendKey val="0"/>
          <c:showVal val="0"/>
          <c:showCatName val="0"/>
          <c:showSerName val="0"/>
          <c:showPercent val="0"/>
          <c:showBubbleSize val="0"/>
        </c:dLbls>
        <c:gapWidth val="150"/>
        <c:axId val="182899808"/>
        <c:axId val="182900368"/>
      </c:barChart>
      <c:catAx>
        <c:axId val="182899808"/>
        <c:scaling>
          <c:orientation val="minMax"/>
        </c:scaling>
        <c:delete val="0"/>
        <c:axPos val="b"/>
        <c:numFmt formatCode="General" sourceLinked="1"/>
        <c:majorTickMark val="out"/>
        <c:minorTickMark val="none"/>
        <c:tickLblPos val="nextTo"/>
        <c:txPr>
          <a:bodyPr/>
          <a:lstStyle/>
          <a:p>
            <a:pPr>
              <a:defRPr lang="en-US"/>
            </a:pPr>
            <a:endParaRPr lang="en-US"/>
          </a:p>
        </c:txPr>
        <c:crossAx val="182900368"/>
        <c:crosses val="autoZero"/>
        <c:auto val="1"/>
        <c:lblAlgn val="ctr"/>
        <c:lblOffset val="100"/>
        <c:noMultiLvlLbl val="0"/>
      </c:catAx>
      <c:valAx>
        <c:axId val="182900368"/>
        <c:scaling>
          <c:orientation val="minMax"/>
          <c:min val="0"/>
        </c:scaling>
        <c:delete val="0"/>
        <c:axPos val="l"/>
        <c:numFmt formatCode="0" sourceLinked="1"/>
        <c:majorTickMark val="out"/>
        <c:minorTickMark val="none"/>
        <c:tickLblPos val="nextTo"/>
        <c:txPr>
          <a:bodyPr/>
          <a:lstStyle/>
          <a:p>
            <a:pPr>
              <a:defRPr lang="en-US"/>
            </a:pPr>
            <a:endParaRPr lang="en-US"/>
          </a:p>
        </c:txPr>
        <c:crossAx val="182899808"/>
        <c:crosses val="autoZero"/>
        <c:crossBetween val="between"/>
      </c:val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'FY14 YoY'!$F$5</c:f>
              <c:strCache>
                <c:ptCount val="1"/>
                <c:pt idx="0">
                  <c:v>EBITDA</c:v>
                </c:pt>
              </c:strCache>
            </c:strRef>
          </c:tx>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'FY14 YoY'!$G$4:$H$4</c:f>
              <c:strCache>
                <c:ptCount val="2"/>
                <c:pt idx="0">
                  <c:v>FY'13</c:v>
                </c:pt>
                <c:pt idx="1">
                  <c:v>FY'14</c:v>
                </c:pt>
              </c:strCache>
            </c:strRef>
          </c:cat>
          <c:val>
            <c:numRef>
              <c:f>'FY14 YoY'!$G$5:$H$5</c:f>
              <c:numCache>
                <c:formatCode>0</c:formatCode>
                <c:ptCount val="2"/>
                <c:pt idx="0">
                  <c:v>429.2</c:v>
                </c:pt>
                <c:pt idx="1">
                  <c:v>679</c:v>
                </c:pt>
              </c:numCache>
            </c:numRef>
          </c:val>
        </c:ser>
        <c:dLbls>
          <c:showLegendKey val="0"/>
          <c:showVal val="0"/>
          <c:showCatName val="0"/>
          <c:showSerName val="0"/>
          <c:showPercent val="0"/>
          <c:showBubbleSize val="0"/>
        </c:dLbls>
        <c:gapWidth val="150"/>
        <c:axId val="183299904"/>
        <c:axId val="183300464"/>
      </c:barChart>
      <c:lineChart>
        <c:grouping val="standard"/>
        <c:varyColors val="0"/>
        <c:ser>
          <c:idx val="1"/>
          <c:order val="1"/>
          <c:tx>
            <c:strRef>
              <c:f>'FY14 YoY'!$F$6</c:f>
              <c:strCache>
                <c:ptCount val="1"/>
                <c:pt idx="0">
                  <c:v>EBITDA margin</c:v>
                </c:pt>
              </c:strCache>
            </c:strRef>
          </c:tx>
          <c:dLbls>
            <c:spPr>
              <a:noFill/>
              <a:ln>
                <a:noFill/>
              </a:ln>
              <a:effectLst/>
            </c:spPr>
            <c:txPr>
              <a:bodyPr/>
              <a:lstStyle/>
              <a:p>
                <a:pPr>
                  <a:defRPr lang="en-US"/>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'FY14 YoY'!$G$4:$H$4</c:f>
              <c:strCache>
                <c:ptCount val="2"/>
                <c:pt idx="0">
                  <c:v>FY'13</c:v>
                </c:pt>
                <c:pt idx="1">
                  <c:v>FY'14</c:v>
                </c:pt>
              </c:strCache>
            </c:strRef>
          </c:cat>
          <c:val>
            <c:numRef>
              <c:f>'FY14 YoY'!$G$6:$H$6</c:f>
              <c:numCache>
                <c:formatCode>0.0%</c:formatCode>
                <c:ptCount val="2"/>
                <c:pt idx="0">
                  <c:v>0.26170731707317085</c:v>
                </c:pt>
                <c:pt idx="1">
                  <c:v>0.36061394657177687</c:v>
                </c:pt>
              </c:numCache>
            </c:numRef>
          </c:val>
          <c:smooth val="0"/>
        </c:ser>
        <c:dLbls>
          <c:showLegendKey val="0"/>
          <c:showVal val="0"/>
          <c:showCatName val="0"/>
          <c:showSerName val="0"/>
          <c:showPercent val="0"/>
          <c:showBubbleSize val="0"/>
        </c:dLbls>
        <c:marker val="1"/>
        <c:smooth val="0"/>
        <c:axId val="183301584"/>
        <c:axId val="183301024"/>
      </c:lineChart>
      <c:catAx>
        <c:axId val="183299904"/>
        <c:scaling>
          <c:orientation val="minMax"/>
        </c:scaling>
        <c:delete val="0"/>
        <c:axPos val="b"/>
        <c:numFmt formatCode="General" sourceLinked="1"/>
        <c:majorTickMark val="out"/>
        <c:minorTickMark val="none"/>
        <c:tickLblPos val="nextTo"/>
        <c:txPr>
          <a:bodyPr/>
          <a:lstStyle/>
          <a:p>
            <a:pPr>
              <a:defRPr lang="en-US"/>
            </a:pPr>
            <a:endParaRPr lang="en-US"/>
          </a:p>
        </c:txPr>
        <c:crossAx val="183300464"/>
        <c:crosses val="autoZero"/>
        <c:auto val="1"/>
        <c:lblAlgn val="ctr"/>
        <c:lblOffset val="100"/>
        <c:noMultiLvlLbl val="0"/>
      </c:catAx>
      <c:valAx>
        <c:axId val="183300464"/>
        <c:scaling>
          <c:orientation val="minMax"/>
        </c:scaling>
        <c:delete val="0"/>
        <c:axPos val="l"/>
        <c:numFmt formatCode="0" sourceLinked="1"/>
        <c:majorTickMark val="out"/>
        <c:minorTickMark val="none"/>
        <c:tickLblPos val="nextTo"/>
        <c:txPr>
          <a:bodyPr/>
          <a:lstStyle/>
          <a:p>
            <a:pPr>
              <a:defRPr lang="en-US"/>
            </a:pPr>
            <a:endParaRPr lang="en-US"/>
          </a:p>
        </c:txPr>
        <c:crossAx val="183299904"/>
        <c:crosses val="autoZero"/>
        <c:crossBetween val="between"/>
      </c:valAx>
      <c:valAx>
        <c:axId val="183301024"/>
        <c:scaling>
          <c:orientation val="minMax"/>
        </c:scaling>
        <c:delete val="0"/>
        <c:axPos val="r"/>
        <c:numFmt formatCode="0.0%" sourceLinked="1"/>
        <c:majorTickMark val="out"/>
        <c:minorTickMark val="none"/>
        <c:tickLblPos val="nextTo"/>
        <c:txPr>
          <a:bodyPr/>
          <a:lstStyle/>
          <a:p>
            <a:pPr>
              <a:defRPr lang="en-US"/>
            </a:pPr>
            <a:endParaRPr lang="en-US"/>
          </a:p>
        </c:txPr>
        <c:crossAx val="183301584"/>
        <c:crosses val="max"/>
        <c:crossBetween val="between"/>
      </c:valAx>
      <c:catAx>
        <c:axId val="183301584"/>
        <c:scaling>
          <c:orientation val="minMax"/>
        </c:scaling>
        <c:delete val="1"/>
        <c:axPos val="b"/>
        <c:numFmt formatCode="General" sourceLinked="1"/>
        <c:majorTickMark val="out"/>
        <c:minorTickMark val="none"/>
        <c:tickLblPos val="nextTo"/>
        <c:crossAx val="183301024"/>
        <c:crosses val="autoZero"/>
        <c:auto val="1"/>
        <c:lblAlgn val="ctr"/>
        <c:lblOffset val="100"/>
        <c:noMultiLvlLbl val="0"/>
      </c:cat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tx>
            <c:strRef>
              <c:f>'FY14 YoY'!$J$5</c:f>
              <c:strCache>
                <c:ptCount val="1"/>
                <c:pt idx="0">
                  <c:v>PAT</c:v>
                </c:pt>
              </c:strCache>
            </c:strRef>
          </c:tx>
          <c:spPr>
            <a:solidFill>
              <a:schemeClr val="accent2"/>
            </a:solidFill>
            <a:scene3d>
              <a:camera prst="orthographicFront"/>
              <a:lightRig rig="threePt" dir="t"/>
            </a:scene3d>
            <a:sp3d/>
          </c:spPr>
          <c:invertIfNegative val="0"/>
          <c:dLbls>
            <c:spPr>
              <a:noFill/>
              <a:ln>
                <a:noFill/>
              </a:ln>
              <a:effectLst/>
            </c:spPr>
            <c:txPr>
              <a:bodyPr/>
              <a:lstStyle/>
              <a:p>
                <a:pPr>
                  <a:defRPr lang="en-US"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'FY14 YoY'!$K$4:$L$4</c:f>
              <c:strCache>
                <c:ptCount val="2"/>
                <c:pt idx="0">
                  <c:v>FY'13</c:v>
                </c:pt>
                <c:pt idx="1">
                  <c:v>FY'14</c:v>
                </c:pt>
              </c:strCache>
            </c:strRef>
          </c:cat>
          <c:val>
            <c:numRef>
              <c:f>'FY14 YoY'!$K$5:$L$5</c:f>
              <c:numCache>
                <c:formatCode>0</c:formatCode>
                <c:ptCount val="2"/>
                <c:pt idx="0">
                  <c:v>318.90000000000009</c:v>
                </c:pt>
                <c:pt idx="1">
                  <c:v>434.40000000000009</c:v>
                </c:pt>
              </c:numCache>
            </c:numRef>
          </c:val>
        </c:ser>
        <c:dLbls>
          <c:showLegendKey val="0"/>
          <c:showVal val="0"/>
          <c:showCatName val="0"/>
          <c:showSerName val="0"/>
          <c:showPercent val="0"/>
          <c:showBubbleSize val="0"/>
        </c:dLbls>
        <c:gapWidth val="150"/>
        <c:axId val="183304384"/>
        <c:axId val="183304944"/>
      </c:barChart>
      <c:lineChart>
        <c:grouping val="standard"/>
        <c:varyColors val="0"/>
        <c:ser>
          <c:idx val="1"/>
          <c:order val="1"/>
          <c:tx>
            <c:strRef>
              <c:f>'FY14 YoY'!$J$6</c:f>
              <c:strCache>
                <c:ptCount val="1"/>
                <c:pt idx="0">
                  <c:v>PAT margin</c:v>
                </c:pt>
              </c:strCache>
            </c:strRef>
          </c:tx>
          <c:dLbls>
            <c:spPr>
              <a:noFill/>
              <a:ln>
                <a:noFill/>
              </a:ln>
              <a:effectLst/>
            </c:spPr>
            <c:txPr>
              <a:bodyPr/>
              <a:lstStyle/>
              <a:p>
                <a:pPr>
                  <a:defRPr lang="en-US"/>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'FY14 YoY'!$K$4:$L$4</c:f>
              <c:strCache>
                <c:ptCount val="2"/>
                <c:pt idx="0">
                  <c:v>FY'13</c:v>
                </c:pt>
                <c:pt idx="1">
                  <c:v>FY'14</c:v>
                </c:pt>
              </c:strCache>
            </c:strRef>
          </c:cat>
          <c:val>
            <c:numRef>
              <c:f>'FY14 YoY'!$K$6:$L$6</c:f>
              <c:numCache>
                <c:formatCode>0.0%</c:formatCode>
                <c:ptCount val="2"/>
                <c:pt idx="0">
                  <c:v>0.19445121951219513</c:v>
                </c:pt>
                <c:pt idx="1">
                  <c:v>0.23070795050188508</c:v>
                </c:pt>
              </c:numCache>
            </c:numRef>
          </c:val>
          <c:smooth val="0"/>
        </c:ser>
        <c:dLbls>
          <c:showLegendKey val="0"/>
          <c:showVal val="0"/>
          <c:showCatName val="0"/>
          <c:showSerName val="0"/>
          <c:showPercent val="0"/>
          <c:showBubbleSize val="0"/>
        </c:dLbls>
        <c:marker val="1"/>
        <c:smooth val="0"/>
        <c:axId val="183306064"/>
        <c:axId val="183305504"/>
      </c:lineChart>
      <c:catAx>
        <c:axId val="183304384"/>
        <c:scaling>
          <c:orientation val="minMax"/>
        </c:scaling>
        <c:delete val="0"/>
        <c:axPos val="b"/>
        <c:numFmt formatCode="General" sourceLinked="1"/>
        <c:majorTickMark val="out"/>
        <c:minorTickMark val="none"/>
        <c:tickLblPos val="nextTo"/>
        <c:txPr>
          <a:bodyPr/>
          <a:lstStyle/>
          <a:p>
            <a:pPr>
              <a:defRPr lang="en-US"/>
            </a:pPr>
            <a:endParaRPr lang="en-US"/>
          </a:p>
        </c:txPr>
        <c:crossAx val="183304944"/>
        <c:crosses val="autoZero"/>
        <c:auto val="1"/>
        <c:lblAlgn val="ctr"/>
        <c:lblOffset val="100"/>
        <c:noMultiLvlLbl val="0"/>
      </c:catAx>
      <c:valAx>
        <c:axId val="183304944"/>
        <c:scaling>
          <c:orientation val="minMax"/>
        </c:scaling>
        <c:delete val="0"/>
        <c:axPos val="l"/>
        <c:numFmt formatCode="0" sourceLinked="1"/>
        <c:majorTickMark val="out"/>
        <c:minorTickMark val="none"/>
        <c:tickLblPos val="nextTo"/>
        <c:txPr>
          <a:bodyPr/>
          <a:lstStyle/>
          <a:p>
            <a:pPr>
              <a:defRPr lang="en-US"/>
            </a:pPr>
            <a:endParaRPr lang="en-US"/>
          </a:p>
        </c:txPr>
        <c:crossAx val="183304384"/>
        <c:crosses val="autoZero"/>
        <c:crossBetween val="between"/>
      </c:valAx>
      <c:valAx>
        <c:axId val="183305504"/>
        <c:scaling>
          <c:orientation val="minMax"/>
        </c:scaling>
        <c:delete val="0"/>
        <c:axPos val="r"/>
        <c:numFmt formatCode="0.0%" sourceLinked="1"/>
        <c:majorTickMark val="out"/>
        <c:minorTickMark val="none"/>
        <c:tickLblPos val="nextTo"/>
        <c:txPr>
          <a:bodyPr/>
          <a:lstStyle/>
          <a:p>
            <a:pPr>
              <a:defRPr lang="en-US"/>
            </a:pPr>
            <a:endParaRPr lang="en-US"/>
          </a:p>
        </c:txPr>
        <c:crossAx val="183306064"/>
        <c:crosses val="max"/>
        <c:crossBetween val="between"/>
      </c:valAx>
      <c:catAx>
        <c:axId val="183306064"/>
        <c:scaling>
          <c:orientation val="minMax"/>
        </c:scaling>
        <c:delete val="1"/>
        <c:axPos val="b"/>
        <c:numFmt formatCode="General" sourceLinked="1"/>
        <c:majorTickMark val="out"/>
        <c:minorTickMark val="none"/>
        <c:tickLblPos val="nextTo"/>
        <c:crossAx val="183305504"/>
        <c:crosses val="autoZero"/>
        <c:auto val="1"/>
        <c:lblAlgn val="ctr"/>
        <c:lblOffset val="100"/>
        <c:noMultiLvlLbl val="0"/>
      </c:catAx>
    </c:plotArea>
    <c:plotVisOnly val="1"/>
    <c:dispBlanksAs val="gap"/>
    <c:showDLblsOverMax val="0"/>
  </c:chart>
  <c:txPr>
    <a:bodyPr/>
    <a:lstStyle/>
    <a:p>
      <a:pPr>
        <a:defRPr sz="800">
          <a:latin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lang="en-US" sz="1600"/>
            </a:pPr>
            <a:r>
              <a:rPr lang="en-US" sz="1600" dirty="0"/>
              <a:t>FY'14</a:t>
            </a:r>
          </a:p>
        </c:rich>
      </c:tx>
      <c:layout>
        <c:manualLayout>
          <c:xMode val="edge"/>
          <c:yMode val="edge"/>
          <c:x val="0.39339490533579946"/>
          <c:y val="4.7803630215206847E-3"/>
        </c:manualLayout>
      </c:layout>
      <c:overlay val="0"/>
    </c:title>
    <c:autoTitleDeleted val="0"/>
    <c:plotArea>
      <c:layout/>
      <c:pieChart>
        <c:varyColors val="1"/>
        <c:ser>
          <c:idx val="1"/>
          <c:order val="0"/>
          <c:tx>
            <c:strRef>
              <c:f>others!$D$4</c:f>
              <c:strCache>
                <c:ptCount val="1"/>
                <c:pt idx="0">
                  <c:v>FY'14</c:v>
                </c:pt>
              </c:strCache>
            </c:strRef>
          </c:tx>
          <c:dLbls>
            <c:dLbl>
              <c:idx val="0"/>
              <c:layout>
                <c:manualLayout>
                  <c:x val="3.6341545554766923E-2"/>
                  <c:y val="-0.1410703947977611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9787029978775833E-3"/>
                  <c:y val="-0.11374064535653607"/>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833154611418611E-2"/>
                  <c:y val="9.2618592525620259E-3"/>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others!$B$5:$B$7</c:f>
              <c:strCache>
                <c:ptCount val="3"/>
                <c:pt idx="0">
                  <c:v>North America</c:v>
                </c:pt>
                <c:pt idx="1">
                  <c:v>Europe</c:v>
                </c:pt>
                <c:pt idx="2">
                  <c:v>ROW</c:v>
                </c:pt>
              </c:strCache>
            </c:strRef>
          </c:cat>
          <c:val>
            <c:numRef>
              <c:f>others!$D$5:$D$7</c:f>
              <c:numCache>
                <c:formatCode>0.0%</c:formatCode>
                <c:ptCount val="3"/>
                <c:pt idx="0">
                  <c:v>0.50175976581067372</c:v>
                </c:pt>
                <c:pt idx="1">
                  <c:v>0.47002927897665431</c:v>
                </c:pt>
                <c:pt idx="2">
                  <c:v>2.8210955212672206E-2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lang="en-US" sz="1600"/>
            </a:pPr>
            <a:r>
              <a:rPr lang="en-US" sz="1600" dirty="0"/>
              <a:t>FY'13</a:t>
            </a:r>
          </a:p>
        </c:rich>
      </c:tx>
      <c:layout>
        <c:manualLayout>
          <c:xMode val="edge"/>
          <c:yMode val="edge"/>
          <c:x val="0.39339490533579946"/>
          <c:y val="4.7803630215206847E-3"/>
        </c:manualLayout>
      </c:layout>
      <c:overlay val="0"/>
    </c:title>
    <c:autoTitleDeleted val="0"/>
    <c:plotArea>
      <c:layout/>
      <c:pieChart>
        <c:varyColors val="1"/>
        <c:ser>
          <c:idx val="1"/>
          <c:order val="0"/>
          <c:tx>
            <c:strRef>
              <c:f>others!$C$4</c:f>
              <c:strCache>
                <c:ptCount val="1"/>
                <c:pt idx="0">
                  <c:v>FY'13</c:v>
                </c:pt>
              </c:strCache>
            </c:strRef>
          </c:tx>
          <c:dLbls>
            <c:dLbl>
              <c:idx val="0"/>
              <c:layout>
                <c:manualLayout>
                  <c:x val="4.4925252451725413E-2"/>
                  <c:y val="-0.1071674579986770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6191915658533526E-2"/>
                  <c:y val="-9.867535011454067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833154611418611E-2"/>
                  <c:y val="9.2618592525620259E-3"/>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others!$B$5:$B$7</c:f>
              <c:strCache>
                <c:ptCount val="3"/>
                <c:pt idx="0">
                  <c:v>North America</c:v>
                </c:pt>
                <c:pt idx="1">
                  <c:v>Europe</c:v>
                </c:pt>
                <c:pt idx="2">
                  <c:v>ROW</c:v>
                </c:pt>
              </c:strCache>
            </c:strRef>
          </c:cat>
          <c:val>
            <c:numRef>
              <c:f>others!$C$5:$C$7</c:f>
              <c:numCache>
                <c:formatCode>0.0%</c:formatCode>
                <c:ptCount val="3"/>
                <c:pt idx="0">
                  <c:v>0.505188849233426</c:v>
                </c:pt>
                <c:pt idx="1">
                  <c:v>0.45901269482956625</c:v>
                </c:pt>
                <c:pt idx="2">
                  <c:v>3.5798455937008186E-2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a:latin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1"/>
          <c:order val="0"/>
          <c:tx>
            <c:strRef>
              <c:f>others!$B$24</c:f>
              <c:strCache>
                <c:ptCount val="1"/>
                <c:pt idx="0">
                  <c:v>Shareholding Pattern</c:v>
                </c:pt>
              </c:strCache>
            </c:strRef>
          </c:tx>
          <c:dLbls>
            <c:dLbl>
              <c:idx val="0"/>
              <c:layout>
                <c:manualLayout>
                  <c:x val="6.3560634807660096E-2"/>
                  <c:y val="-1.940074573663139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833154611418603E-2"/>
                  <c:y val="9.2618592525620519E-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others!$B$25:$B$27</c:f>
              <c:strCache>
                <c:ptCount val="3"/>
                <c:pt idx="0">
                  <c:v>Promoter</c:v>
                </c:pt>
                <c:pt idx="1">
                  <c:v>Bodies, Corporate</c:v>
                </c:pt>
                <c:pt idx="2">
                  <c:v>Pubic &amp; Others</c:v>
                </c:pt>
              </c:strCache>
            </c:strRef>
          </c:cat>
          <c:val>
            <c:numRef>
              <c:f>others!$C$25:$C$27</c:f>
              <c:numCache>
                <c:formatCode>0.0%</c:formatCode>
                <c:ptCount val="3"/>
                <c:pt idx="0">
                  <c:v>0.75000000000000111</c:v>
                </c:pt>
                <c:pt idx="1">
                  <c:v>3.1400000000000004E-2</c:v>
                </c:pt>
                <c:pt idx="2">
                  <c:v>0.21860000000000002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a:solidFill>
            <a:schemeClr val="tx1"/>
          </a:solidFill>
          <a:latin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37435-E6C6-8440-8701-AF83866EF9DB}"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4949AFFF-BBF5-0546-A99A-FA06D9DF781A}">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Early Learning &amp; Pre-K</a:t>
          </a:r>
          <a:endParaRPr lang="en-US" sz="1200" b="1" i="1" dirty="0">
            <a:solidFill>
              <a:schemeClr val="tx1"/>
            </a:solidFill>
            <a:latin typeface="Arial" panose="020B0604020202020204" pitchFamily="34" charset="0"/>
            <a:cs typeface="Arial" panose="020B0604020202020204" pitchFamily="34" charset="0"/>
          </a:endParaRPr>
        </a:p>
      </dgm:t>
    </dgm:pt>
    <dgm:pt modelId="{94079261-60FA-2543-92AB-7F419B66EEF2}" type="parTrans" cxnId="{FACE7D02-17A6-1549-A9B1-C5E590FDA2E5}">
      <dgm:prSet/>
      <dgm:spPr/>
      <dgm:t>
        <a:bodyPr/>
        <a:lstStyle/>
        <a:p>
          <a:endParaRPr lang="en-US" sz="1050" b="0" i="1">
            <a:latin typeface="Arial" panose="020B0604020202020204" pitchFamily="34" charset="0"/>
            <a:cs typeface="Arial" panose="020B0604020202020204" pitchFamily="34" charset="0"/>
          </a:endParaRPr>
        </a:p>
      </dgm:t>
    </dgm:pt>
    <dgm:pt modelId="{E7054A3F-B4B8-7340-8523-E8160659AC54}" type="sibTrans" cxnId="{FACE7D02-17A6-1549-A9B1-C5E590FDA2E5}">
      <dgm:prSet/>
      <dgm:spPr/>
      <dgm:t>
        <a:bodyPr/>
        <a:lstStyle/>
        <a:p>
          <a:endParaRPr lang="en-US" sz="1050" b="0" i="1">
            <a:latin typeface="Arial" panose="020B0604020202020204" pitchFamily="34" charset="0"/>
            <a:cs typeface="Arial" panose="020B0604020202020204" pitchFamily="34" charset="0"/>
          </a:endParaRPr>
        </a:p>
      </dgm:t>
    </dgm:pt>
    <dgm:pt modelId="{C4FAA53F-D5FD-5E44-A38E-3EE07F6C98E4}">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K-12 School</a:t>
          </a:r>
          <a:endParaRPr lang="en-US" sz="1200" b="1" i="1" dirty="0">
            <a:solidFill>
              <a:schemeClr val="tx1"/>
            </a:solidFill>
            <a:latin typeface="Arial" panose="020B0604020202020204" pitchFamily="34" charset="0"/>
            <a:cs typeface="Arial" panose="020B0604020202020204" pitchFamily="34" charset="0"/>
          </a:endParaRPr>
        </a:p>
      </dgm:t>
    </dgm:pt>
    <dgm:pt modelId="{B2332AB4-86DF-D14D-B205-616764F871AC}" type="parTrans" cxnId="{089BAA56-3C5E-B547-AC31-9AAC22ED3F3F}">
      <dgm:prSet/>
      <dgm:spPr/>
      <dgm:t>
        <a:bodyPr/>
        <a:lstStyle/>
        <a:p>
          <a:endParaRPr lang="en-US" sz="1050" b="0" i="1">
            <a:latin typeface="Arial" panose="020B0604020202020204" pitchFamily="34" charset="0"/>
            <a:cs typeface="Arial" panose="020B0604020202020204" pitchFamily="34" charset="0"/>
          </a:endParaRPr>
        </a:p>
      </dgm:t>
    </dgm:pt>
    <dgm:pt modelId="{17323421-D503-F745-AEAA-A62FAF66C093}" type="sibTrans" cxnId="{089BAA56-3C5E-B547-AC31-9AAC22ED3F3F}">
      <dgm:prSet/>
      <dgm:spPr/>
      <dgm:t>
        <a:bodyPr/>
        <a:lstStyle/>
        <a:p>
          <a:endParaRPr lang="en-US" sz="1050" b="0" i="1">
            <a:latin typeface="Arial" panose="020B0604020202020204" pitchFamily="34" charset="0"/>
            <a:cs typeface="Arial" panose="020B0604020202020204" pitchFamily="34" charset="0"/>
          </a:endParaRPr>
        </a:p>
      </dgm:t>
    </dgm:pt>
    <dgm:pt modelId="{A681CA44-201F-EA44-B209-F30BC2D100C5}">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Higher Education</a:t>
          </a:r>
          <a:endParaRPr lang="en-US" sz="1200" b="1" i="1" dirty="0">
            <a:solidFill>
              <a:schemeClr val="tx1"/>
            </a:solidFill>
            <a:latin typeface="Arial" panose="020B0604020202020204" pitchFamily="34" charset="0"/>
            <a:cs typeface="Arial" panose="020B0604020202020204" pitchFamily="34" charset="0"/>
          </a:endParaRPr>
        </a:p>
      </dgm:t>
    </dgm:pt>
    <dgm:pt modelId="{2E3888E1-C9F2-1C49-939A-F042BCF3D7E3}" type="parTrans" cxnId="{F3518DBC-D49A-284D-81C3-1A97A7C613F6}">
      <dgm:prSet/>
      <dgm:spPr/>
      <dgm:t>
        <a:bodyPr/>
        <a:lstStyle/>
        <a:p>
          <a:endParaRPr lang="en-US" sz="1050" b="0" i="1">
            <a:latin typeface="Arial" panose="020B0604020202020204" pitchFamily="34" charset="0"/>
            <a:cs typeface="Arial" panose="020B0604020202020204" pitchFamily="34" charset="0"/>
          </a:endParaRPr>
        </a:p>
      </dgm:t>
    </dgm:pt>
    <dgm:pt modelId="{517C4B83-BBE0-2C4A-8DB6-0FBB9E432208}" type="sibTrans" cxnId="{F3518DBC-D49A-284D-81C3-1A97A7C613F6}">
      <dgm:prSet/>
      <dgm:spPr/>
      <dgm:t>
        <a:bodyPr/>
        <a:lstStyle/>
        <a:p>
          <a:endParaRPr lang="en-US" sz="1050" b="0" i="1">
            <a:latin typeface="Arial" panose="020B0604020202020204" pitchFamily="34" charset="0"/>
            <a:cs typeface="Arial" panose="020B0604020202020204" pitchFamily="34" charset="0"/>
          </a:endParaRPr>
        </a:p>
      </dgm:t>
    </dgm:pt>
    <dgm:pt modelId="{A17CD5C3-E4E6-E845-87E3-ECEA3E474CD9}">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Adult Learning</a:t>
          </a:r>
          <a:endParaRPr lang="en-US" sz="1200" b="1" i="1" dirty="0">
            <a:solidFill>
              <a:schemeClr val="tx1"/>
            </a:solidFill>
            <a:latin typeface="Arial" panose="020B0604020202020204" pitchFamily="34" charset="0"/>
            <a:cs typeface="Arial" panose="020B0604020202020204" pitchFamily="34" charset="0"/>
          </a:endParaRPr>
        </a:p>
      </dgm:t>
    </dgm:pt>
    <dgm:pt modelId="{0C270025-7E29-DD4D-8349-3DFC4F9BF9EA}" type="parTrans" cxnId="{017AF201-084F-1B49-8A7A-197037321476}">
      <dgm:prSet/>
      <dgm:spPr/>
      <dgm:t>
        <a:bodyPr/>
        <a:lstStyle/>
        <a:p>
          <a:endParaRPr lang="en-US" sz="1050" b="0" i="1">
            <a:latin typeface="Arial" panose="020B0604020202020204" pitchFamily="34" charset="0"/>
            <a:cs typeface="Arial" panose="020B0604020202020204" pitchFamily="34" charset="0"/>
          </a:endParaRPr>
        </a:p>
      </dgm:t>
    </dgm:pt>
    <dgm:pt modelId="{FDBCF577-B17E-9C4F-B38F-03F9CE18ADE4}" type="sibTrans" cxnId="{017AF201-084F-1B49-8A7A-197037321476}">
      <dgm:prSet/>
      <dgm:spPr/>
      <dgm:t>
        <a:bodyPr/>
        <a:lstStyle/>
        <a:p>
          <a:endParaRPr lang="en-US" sz="1050" b="0" i="1">
            <a:latin typeface="Arial" panose="020B0604020202020204" pitchFamily="34" charset="0"/>
            <a:cs typeface="Arial" panose="020B0604020202020204" pitchFamily="34" charset="0"/>
          </a:endParaRPr>
        </a:p>
      </dgm:t>
    </dgm:pt>
    <dgm:pt modelId="{28883ECA-95CC-8746-907C-67757C71935B}">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Professional Development</a:t>
          </a:r>
          <a:endParaRPr lang="en-US" sz="1200" b="1" i="1" dirty="0">
            <a:solidFill>
              <a:schemeClr val="tx1"/>
            </a:solidFill>
            <a:latin typeface="Arial" panose="020B0604020202020204" pitchFamily="34" charset="0"/>
            <a:cs typeface="Arial" panose="020B0604020202020204" pitchFamily="34" charset="0"/>
          </a:endParaRPr>
        </a:p>
      </dgm:t>
    </dgm:pt>
    <dgm:pt modelId="{AE95E00D-B4F6-254B-8BBB-26E1D1BA9BC5}" type="parTrans" cxnId="{BAC32DAF-7CBF-BB4F-93E6-CAA80C0ABD5A}">
      <dgm:prSet/>
      <dgm:spPr/>
      <dgm:t>
        <a:bodyPr/>
        <a:lstStyle/>
        <a:p>
          <a:endParaRPr lang="en-US" sz="1050" b="0" i="1">
            <a:latin typeface="Arial" panose="020B0604020202020204" pitchFamily="34" charset="0"/>
            <a:cs typeface="Arial" panose="020B0604020202020204" pitchFamily="34" charset="0"/>
          </a:endParaRPr>
        </a:p>
      </dgm:t>
    </dgm:pt>
    <dgm:pt modelId="{1A7195B5-61F4-4B4C-ACB6-117660FA55C3}" type="sibTrans" cxnId="{BAC32DAF-7CBF-BB4F-93E6-CAA80C0ABD5A}">
      <dgm:prSet/>
      <dgm:spPr/>
      <dgm:t>
        <a:bodyPr/>
        <a:lstStyle/>
        <a:p>
          <a:endParaRPr lang="en-US" sz="1050" b="0" i="1">
            <a:latin typeface="Arial" panose="020B0604020202020204" pitchFamily="34" charset="0"/>
            <a:cs typeface="Arial" panose="020B0604020202020204" pitchFamily="34" charset="0"/>
          </a:endParaRPr>
        </a:p>
      </dgm:t>
    </dgm:pt>
    <dgm:pt modelId="{8C53D8E6-3C0A-2746-B57A-B33C803F8DDD}">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ESL, ELL &amp; ELT</a:t>
          </a:r>
          <a:endParaRPr lang="en-US" sz="1200" b="1" i="1" dirty="0">
            <a:solidFill>
              <a:schemeClr val="tx1"/>
            </a:solidFill>
            <a:latin typeface="Arial" panose="020B0604020202020204" pitchFamily="34" charset="0"/>
            <a:cs typeface="Arial" panose="020B0604020202020204" pitchFamily="34" charset="0"/>
          </a:endParaRPr>
        </a:p>
      </dgm:t>
    </dgm:pt>
    <dgm:pt modelId="{5D70054E-C613-794F-929A-39E1F2F86E41}" type="parTrans" cxnId="{961997FD-E94F-7E42-81E9-8907383C1E27}">
      <dgm:prSet/>
      <dgm:spPr/>
      <dgm:t>
        <a:bodyPr/>
        <a:lstStyle/>
        <a:p>
          <a:endParaRPr lang="en-US" sz="1050" b="0" i="1">
            <a:latin typeface="Arial" panose="020B0604020202020204" pitchFamily="34" charset="0"/>
            <a:cs typeface="Arial" panose="020B0604020202020204" pitchFamily="34" charset="0"/>
          </a:endParaRPr>
        </a:p>
      </dgm:t>
    </dgm:pt>
    <dgm:pt modelId="{9D6BA127-9B3C-CA4D-A3D3-85E15EF5808E}" type="sibTrans" cxnId="{961997FD-E94F-7E42-81E9-8907383C1E27}">
      <dgm:prSet/>
      <dgm:spPr/>
      <dgm:t>
        <a:bodyPr/>
        <a:lstStyle/>
        <a:p>
          <a:endParaRPr lang="en-US" sz="1050" b="0" i="1">
            <a:latin typeface="Arial" panose="020B0604020202020204" pitchFamily="34" charset="0"/>
            <a:cs typeface="Arial" panose="020B0604020202020204" pitchFamily="34" charset="0"/>
          </a:endParaRPr>
        </a:p>
      </dgm:t>
    </dgm:pt>
    <dgm:pt modelId="{0C95A09A-A20E-2645-9758-360791E414AD}">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International</a:t>
          </a:r>
          <a:endParaRPr lang="en-US" sz="1200" b="1" i="1" dirty="0">
            <a:solidFill>
              <a:schemeClr val="tx1"/>
            </a:solidFill>
            <a:latin typeface="Arial" panose="020B0604020202020204" pitchFamily="34" charset="0"/>
            <a:cs typeface="Arial" panose="020B0604020202020204" pitchFamily="34" charset="0"/>
          </a:endParaRPr>
        </a:p>
      </dgm:t>
    </dgm:pt>
    <dgm:pt modelId="{60364C3E-D880-EC42-96BB-95F0DB5B6FE7}" type="parTrans" cxnId="{6EA41924-38FF-6440-BFED-818A8020F155}">
      <dgm:prSet/>
      <dgm:spPr/>
      <dgm:t>
        <a:bodyPr/>
        <a:lstStyle/>
        <a:p>
          <a:endParaRPr lang="en-US" sz="1050" b="0" i="1">
            <a:latin typeface="Arial" panose="020B0604020202020204" pitchFamily="34" charset="0"/>
            <a:cs typeface="Arial" panose="020B0604020202020204" pitchFamily="34" charset="0"/>
          </a:endParaRPr>
        </a:p>
      </dgm:t>
    </dgm:pt>
    <dgm:pt modelId="{590DB206-423A-CE4B-97CA-E15D2AF61ED4}" type="sibTrans" cxnId="{6EA41924-38FF-6440-BFED-818A8020F155}">
      <dgm:prSet/>
      <dgm:spPr/>
      <dgm:t>
        <a:bodyPr/>
        <a:lstStyle/>
        <a:p>
          <a:endParaRPr lang="en-US" sz="1050" b="0" i="1">
            <a:latin typeface="Arial" panose="020B0604020202020204" pitchFamily="34" charset="0"/>
            <a:cs typeface="Arial" panose="020B0604020202020204" pitchFamily="34" charset="0"/>
          </a:endParaRPr>
        </a:p>
      </dgm:t>
    </dgm:pt>
    <dgm:pt modelId="{E2F96B78-CC52-2049-81CF-98F62E99FE22}">
      <dgm:prSet phldrT="[Text]" custT="1"/>
      <dgm:spPr>
        <a:solidFill>
          <a:schemeClr val="accent1">
            <a:lumMod val="20000"/>
            <a:lumOff val="80000"/>
          </a:schemeClr>
        </a:solidFill>
      </dgm:spPr>
      <dgm:t>
        <a:bodyPr/>
        <a:lstStyle/>
        <a:p>
          <a:r>
            <a:rPr lang="en-US" sz="1200" b="1" i="1" dirty="0" smtClean="0">
              <a:solidFill>
                <a:schemeClr val="tx1"/>
              </a:solidFill>
              <a:latin typeface="Arial" panose="020B0604020202020204" pitchFamily="34" charset="0"/>
              <a:cs typeface="Arial" panose="020B0604020202020204" pitchFamily="34" charset="0"/>
            </a:rPr>
            <a:t>Trade &amp; Journals</a:t>
          </a:r>
          <a:endParaRPr lang="en-US" sz="1200" b="1" i="1" dirty="0">
            <a:solidFill>
              <a:schemeClr val="tx1"/>
            </a:solidFill>
            <a:latin typeface="Arial" panose="020B0604020202020204" pitchFamily="34" charset="0"/>
            <a:cs typeface="Arial" panose="020B0604020202020204" pitchFamily="34" charset="0"/>
          </a:endParaRPr>
        </a:p>
      </dgm:t>
    </dgm:pt>
    <dgm:pt modelId="{2A8DE4E7-D37C-DB4F-8047-919689D7A9DB}" type="parTrans" cxnId="{42DA34DB-52B8-B84E-AE2E-2651E38B629B}">
      <dgm:prSet/>
      <dgm:spPr/>
      <dgm:t>
        <a:bodyPr/>
        <a:lstStyle/>
        <a:p>
          <a:endParaRPr lang="en-US" sz="1050" b="0" i="1">
            <a:latin typeface="Arial" panose="020B0604020202020204" pitchFamily="34" charset="0"/>
            <a:cs typeface="Arial" panose="020B0604020202020204" pitchFamily="34" charset="0"/>
          </a:endParaRPr>
        </a:p>
      </dgm:t>
    </dgm:pt>
    <dgm:pt modelId="{0CA5370C-2B93-5C4B-A058-F3020F6C1094}" type="sibTrans" cxnId="{42DA34DB-52B8-B84E-AE2E-2651E38B629B}">
      <dgm:prSet/>
      <dgm:spPr/>
      <dgm:t>
        <a:bodyPr/>
        <a:lstStyle/>
        <a:p>
          <a:endParaRPr lang="en-US" sz="1050" b="0" i="1">
            <a:latin typeface="Arial" panose="020B0604020202020204" pitchFamily="34" charset="0"/>
            <a:cs typeface="Arial" panose="020B0604020202020204" pitchFamily="34" charset="0"/>
          </a:endParaRPr>
        </a:p>
      </dgm:t>
    </dgm:pt>
    <dgm:pt modelId="{2BF8D1B5-19FA-C74A-8B12-E2C3B356184F}" type="pres">
      <dgm:prSet presAssocID="{DC637435-E6C6-8440-8701-AF83866EF9DB}" presName="Name0" presStyleCnt="0">
        <dgm:presLayoutVars>
          <dgm:chPref val="3"/>
          <dgm:dir/>
          <dgm:animLvl val="lvl"/>
          <dgm:resizeHandles/>
        </dgm:presLayoutVars>
      </dgm:prSet>
      <dgm:spPr/>
      <dgm:t>
        <a:bodyPr/>
        <a:lstStyle/>
        <a:p>
          <a:endParaRPr lang="en-US"/>
        </a:p>
      </dgm:t>
    </dgm:pt>
    <dgm:pt modelId="{73CE0AC8-8E43-DA46-A28C-038E4A3A1C71}" type="pres">
      <dgm:prSet presAssocID="{4949AFFF-BBF5-0546-A99A-FA06D9DF781A}" presName="horFlow" presStyleCnt="0"/>
      <dgm:spPr/>
    </dgm:pt>
    <dgm:pt modelId="{B1B96379-3220-374A-BEF2-18C54EE61AF2}" type="pres">
      <dgm:prSet presAssocID="{4949AFFF-BBF5-0546-A99A-FA06D9DF781A}" presName="bigChev" presStyleLbl="node1" presStyleIdx="0" presStyleCnt="8" custScaleX="219037" custLinFactNeighborX="-12864"/>
      <dgm:spPr/>
      <dgm:t>
        <a:bodyPr/>
        <a:lstStyle/>
        <a:p>
          <a:endParaRPr lang="en-US"/>
        </a:p>
      </dgm:t>
    </dgm:pt>
    <dgm:pt modelId="{35CDDE80-09C2-A24A-8FE5-467F8184FB55}" type="pres">
      <dgm:prSet presAssocID="{4949AFFF-BBF5-0546-A99A-FA06D9DF781A}" presName="vSp" presStyleCnt="0"/>
      <dgm:spPr/>
    </dgm:pt>
    <dgm:pt modelId="{F9C014E3-8A5E-DC4E-8921-F8D0918647AB}" type="pres">
      <dgm:prSet presAssocID="{C4FAA53F-D5FD-5E44-A38E-3EE07F6C98E4}" presName="horFlow" presStyleCnt="0"/>
      <dgm:spPr/>
    </dgm:pt>
    <dgm:pt modelId="{6CE8CC06-1FC9-BE4D-82EA-31FDEB4CDDF0}" type="pres">
      <dgm:prSet presAssocID="{C4FAA53F-D5FD-5E44-A38E-3EE07F6C98E4}" presName="bigChev" presStyleLbl="node1" presStyleIdx="1" presStyleCnt="8" custScaleX="219037"/>
      <dgm:spPr/>
      <dgm:t>
        <a:bodyPr/>
        <a:lstStyle/>
        <a:p>
          <a:endParaRPr lang="en-US"/>
        </a:p>
      </dgm:t>
    </dgm:pt>
    <dgm:pt modelId="{6FEB6DEF-8A3A-F445-984A-1D929C445586}" type="pres">
      <dgm:prSet presAssocID="{C4FAA53F-D5FD-5E44-A38E-3EE07F6C98E4}" presName="vSp" presStyleCnt="0"/>
      <dgm:spPr/>
    </dgm:pt>
    <dgm:pt modelId="{DD5137BB-1AC3-6B4B-9B6C-468BDFD73C35}" type="pres">
      <dgm:prSet presAssocID="{A681CA44-201F-EA44-B209-F30BC2D100C5}" presName="horFlow" presStyleCnt="0"/>
      <dgm:spPr/>
    </dgm:pt>
    <dgm:pt modelId="{2859AF73-FB40-F14D-B34E-76C10A839E5B}" type="pres">
      <dgm:prSet presAssocID="{A681CA44-201F-EA44-B209-F30BC2D100C5}" presName="bigChev" presStyleLbl="node1" presStyleIdx="2" presStyleCnt="8" custScaleX="219037"/>
      <dgm:spPr/>
      <dgm:t>
        <a:bodyPr/>
        <a:lstStyle/>
        <a:p>
          <a:endParaRPr lang="en-US"/>
        </a:p>
      </dgm:t>
    </dgm:pt>
    <dgm:pt modelId="{F20765BC-644C-E844-A187-D2421A09B843}" type="pres">
      <dgm:prSet presAssocID="{A681CA44-201F-EA44-B209-F30BC2D100C5}" presName="vSp" presStyleCnt="0"/>
      <dgm:spPr/>
    </dgm:pt>
    <dgm:pt modelId="{5BDDAD49-81FF-024C-AC68-E2E5CA7B596F}" type="pres">
      <dgm:prSet presAssocID="{A17CD5C3-E4E6-E845-87E3-ECEA3E474CD9}" presName="horFlow" presStyleCnt="0"/>
      <dgm:spPr/>
    </dgm:pt>
    <dgm:pt modelId="{779EF4C3-6E17-3448-8D9C-1FFA73AC9864}" type="pres">
      <dgm:prSet presAssocID="{A17CD5C3-E4E6-E845-87E3-ECEA3E474CD9}" presName="bigChev" presStyleLbl="node1" presStyleIdx="3" presStyleCnt="8" custScaleX="219037"/>
      <dgm:spPr/>
      <dgm:t>
        <a:bodyPr/>
        <a:lstStyle/>
        <a:p>
          <a:endParaRPr lang="en-US"/>
        </a:p>
      </dgm:t>
    </dgm:pt>
    <dgm:pt modelId="{B5607D1C-07A7-B74D-A7CB-93C63967DB30}" type="pres">
      <dgm:prSet presAssocID="{A17CD5C3-E4E6-E845-87E3-ECEA3E474CD9}" presName="vSp" presStyleCnt="0"/>
      <dgm:spPr/>
    </dgm:pt>
    <dgm:pt modelId="{44887A76-0429-7B41-B4E0-7D1DC1CEAC93}" type="pres">
      <dgm:prSet presAssocID="{28883ECA-95CC-8746-907C-67757C71935B}" presName="horFlow" presStyleCnt="0"/>
      <dgm:spPr/>
    </dgm:pt>
    <dgm:pt modelId="{4B5431A2-4960-E547-864A-766B7003B79D}" type="pres">
      <dgm:prSet presAssocID="{28883ECA-95CC-8746-907C-67757C71935B}" presName="bigChev" presStyleLbl="node1" presStyleIdx="4" presStyleCnt="8" custScaleX="219037"/>
      <dgm:spPr/>
      <dgm:t>
        <a:bodyPr/>
        <a:lstStyle/>
        <a:p>
          <a:endParaRPr lang="en-US"/>
        </a:p>
      </dgm:t>
    </dgm:pt>
    <dgm:pt modelId="{54D7E278-7B3C-C64D-98BE-90D9E4C63A8C}" type="pres">
      <dgm:prSet presAssocID="{28883ECA-95CC-8746-907C-67757C71935B}" presName="vSp" presStyleCnt="0"/>
      <dgm:spPr/>
    </dgm:pt>
    <dgm:pt modelId="{063627F5-515B-4840-A235-82D37917974B}" type="pres">
      <dgm:prSet presAssocID="{8C53D8E6-3C0A-2746-B57A-B33C803F8DDD}" presName="horFlow" presStyleCnt="0"/>
      <dgm:spPr/>
    </dgm:pt>
    <dgm:pt modelId="{D439A345-5D23-2042-AF29-ABEEFCB571B7}" type="pres">
      <dgm:prSet presAssocID="{8C53D8E6-3C0A-2746-B57A-B33C803F8DDD}" presName="bigChev" presStyleLbl="node1" presStyleIdx="5" presStyleCnt="8" custScaleX="219037"/>
      <dgm:spPr/>
      <dgm:t>
        <a:bodyPr/>
        <a:lstStyle/>
        <a:p>
          <a:endParaRPr lang="en-US"/>
        </a:p>
      </dgm:t>
    </dgm:pt>
    <dgm:pt modelId="{A7455D4E-508E-6D47-AE55-586DB71A2E00}" type="pres">
      <dgm:prSet presAssocID="{8C53D8E6-3C0A-2746-B57A-B33C803F8DDD}" presName="vSp" presStyleCnt="0"/>
      <dgm:spPr/>
    </dgm:pt>
    <dgm:pt modelId="{E6BFFB41-C90D-CD47-A451-387A4F7C68F5}" type="pres">
      <dgm:prSet presAssocID="{0C95A09A-A20E-2645-9758-360791E414AD}" presName="horFlow" presStyleCnt="0"/>
      <dgm:spPr/>
    </dgm:pt>
    <dgm:pt modelId="{416AC8F8-2BCB-484E-AE4B-F767A2190DDE}" type="pres">
      <dgm:prSet presAssocID="{0C95A09A-A20E-2645-9758-360791E414AD}" presName="bigChev" presStyleLbl="node1" presStyleIdx="6" presStyleCnt="8" custScaleX="219037"/>
      <dgm:spPr/>
      <dgm:t>
        <a:bodyPr/>
        <a:lstStyle/>
        <a:p>
          <a:endParaRPr lang="en-US"/>
        </a:p>
      </dgm:t>
    </dgm:pt>
    <dgm:pt modelId="{0A68A55E-7A72-D24B-B157-F8DA73B9561E}" type="pres">
      <dgm:prSet presAssocID="{0C95A09A-A20E-2645-9758-360791E414AD}" presName="vSp" presStyleCnt="0"/>
      <dgm:spPr/>
    </dgm:pt>
    <dgm:pt modelId="{C5587B3E-C9E1-7846-A85C-53B6FB19F74B}" type="pres">
      <dgm:prSet presAssocID="{E2F96B78-CC52-2049-81CF-98F62E99FE22}" presName="horFlow" presStyleCnt="0"/>
      <dgm:spPr/>
    </dgm:pt>
    <dgm:pt modelId="{DC74CC90-459B-094A-A9EA-074F3B2733D8}" type="pres">
      <dgm:prSet presAssocID="{E2F96B78-CC52-2049-81CF-98F62E99FE22}" presName="bigChev" presStyleLbl="node1" presStyleIdx="7" presStyleCnt="8" custScaleX="219037"/>
      <dgm:spPr/>
      <dgm:t>
        <a:bodyPr/>
        <a:lstStyle/>
        <a:p>
          <a:endParaRPr lang="en-US"/>
        </a:p>
      </dgm:t>
    </dgm:pt>
  </dgm:ptLst>
  <dgm:cxnLst>
    <dgm:cxn modelId="{089BAA56-3C5E-B547-AC31-9AAC22ED3F3F}" srcId="{DC637435-E6C6-8440-8701-AF83866EF9DB}" destId="{C4FAA53F-D5FD-5E44-A38E-3EE07F6C98E4}" srcOrd="1" destOrd="0" parTransId="{B2332AB4-86DF-D14D-B205-616764F871AC}" sibTransId="{17323421-D503-F745-AEAA-A62FAF66C093}"/>
    <dgm:cxn modelId="{B424FCD3-3237-4CED-8C87-EC41C685DEF2}" type="presOf" srcId="{8C53D8E6-3C0A-2746-B57A-B33C803F8DDD}" destId="{D439A345-5D23-2042-AF29-ABEEFCB571B7}" srcOrd="0" destOrd="0" presId="urn:microsoft.com/office/officeart/2005/8/layout/lProcess3"/>
    <dgm:cxn modelId="{22966862-B79F-46BE-90E2-082FE9F29E9F}" type="presOf" srcId="{C4FAA53F-D5FD-5E44-A38E-3EE07F6C98E4}" destId="{6CE8CC06-1FC9-BE4D-82EA-31FDEB4CDDF0}" srcOrd="0" destOrd="0" presId="urn:microsoft.com/office/officeart/2005/8/layout/lProcess3"/>
    <dgm:cxn modelId="{F3518DBC-D49A-284D-81C3-1A97A7C613F6}" srcId="{DC637435-E6C6-8440-8701-AF83866EF9DB}" destId="{A681CA44-201F-EA44-B209-F30BC2D100C5}" srcOrd="2" destOrd="0" parTransId="{2E3888E1-C9F2-1C49-939A-F042BCF3D7E3}" sibTransId="{517C4B83-BBE0-2C4A-8DB6-0FBB9E432208}"/>
    <dgm:cxn modelId="{9C9ADD06-3EE8-4BF0-8814-CC836ADBF658}" type="presOf" srcId="{DC637435-E6C6-8440-8701-AF83866EF9DB}" destId="{2BF8D1B5-19FA-C74A-8B12-E2C3B356184F}" srcOrd="0" destOrd="0" presId="urn:microsoft.com/office/officeart/2005/8/layout/lProcess3"/>
    <dgm:cxn modelId="{7659A36B-DE3C-496A-98B0-CD1A9F904671}" type="presOf" srcId="{E2F96B78-CC52-2049-81CF-98F62E99FE22}" destId="{DC74CC90-459B-094A-A9EA-074F3B2733D8}" srcOrd="0" destOrd="0" presId="urn:microsoft.com/office/officeart/2005/8/layout/lProcess3"/>
    <dgm:cxn modelId="{961997FD-E94F-7E42-81E9-8907383C1E27}" srcId="{DC637435-E6C6-8440-8701-AF83866EF9DB}" destId="{8C53D8E6-3C0A-2746-B57A-B33C803F8DDD}" srcOrd="5" destOrd="0" parTransId="{5D70054E-C613-794F-929A-39E1F2F86E41}" sibTransId="{9D6BA127-9B3C-CA4D-A3D3-85E15EF5808E}"/>
    <dgm:cxn modelId="{1AF858B9-BB58-4474-AC0F-0CC9AE63DA9C}" type="presOf" srcId="{A681CA44-201F-EA44-B209-F30BC2D100C5}" destId="{2859AF73-FB40-F14D-B34E-76C10A839E5B}" srcOrd="0" destOrd="0" presId="urn:microsoft.com/office/officeart/2005/8/layout/lProcess3"/>
    <dgm:cxn modelId="{6EA41924-38FF-6440-BFED-818A8020F155}" srcId="{DC637435-E6C6-8440-8701-AF83866EF9DB}" destId="{0C95A09A-A20E-2645-9758-360791E414AD}" srcOrd="6" destOrd="0" parTransId="{60364C3E-D880-EC42-96BB-95F0DB5B6FE7}" sibTransId="{590DB206-423A-CE4B-97CA-E15D2AF61ED4}"/>
    <dgm:cxn modelId="{BAC32DAF-7CBF-BB4F-93E6-CAA80C0ABD5A}" srcId="{DC637435-E6C6-8440-8701-AF83866EF9DB}" destId="{28883ECA-95CC-8746-907C-67757C71935B}" srcOrd="4" destOrd="0" parTransId="{AE95E00D-B4F6-254B-8BBB-26E1D1BA9BC5}" sibTransId="{1A7195B5-61F4-4B4C-ACB6-117660FA55C3}"/>
    <dgm:cxn modelId="{99EDD01B-0559-44E9-8390-BF53D96BE7A0}" type="presOf" srcId="{A17CD5C3-E4E6-E845-87E3-ECEA3E474CD9}" destId="{779EF4C3-6E17-3448-8D9C-1FFA73AC9864}" srcOrd="0" destOrd="0" presId="urn:microsoft.com/office/officeart/2005/8/layout/lProcess3"/>
    <dgm:cxn modelId="{E54D7DFD-7BC3-45BC-871B-FE28C1981D55}" type="presOf" srcId="{0C95A09A-A20E-2645-9758-360791E414AD}" destId="{416AC8F8-2BCB-484E-AE4B-F767A2190DDE}" srcOrd="0" destOrd="0" presId="urn:microsoft.com/office/officeart/2005/8/layout/lProcess3"/>
    <dgm:cxn modelId="{42DA34DB-52B8-B84E-AE2E-2651E38B629B}" srcId="{DC637435-E6C6-8440-8701-AF83866EF9DB}" destId="{E2F96B78-CC52-2049-81CF-98F62E99FE22}" srcOrd="7" destOrd="0" parTransId="{2A8DE4E7-D37C-DB4F-8047-919689D7A9DB}" sibTransId="{0CA5370C-2B93-5C4B-A058-F3020F6C1094}"/>
    <dgm:cxn modelId="{28BAF8BE-3A29-455C-9E3C-7204D09287FF}" type="presOf" srcId="{4949AFFF-BBF5-0546-A99A-FA06D9DF781A}" destId="{B1B96379-3220-374A-BEF2-18C54EE61AF2}" srcOrd="0" destOrd="0" presId="urn:microsoft.com/office/officeart/2005/8/layout/lProcess3"/>
    <dgm:cxn modelId="{FACE7D02-17A6-1549-A9B1-C5E590FDA2E5}" srcId="{DC637435-E6C6-8440-8701-AF83866EF9DB}" destId="{4949AFFF-BBF5-0546-A99A-FA06D9DF781A}" srcOrd="0" destOrd="0" parTransId="{94079261-60FA-2543-92AB-7F419B66EEF2}" sibTransId="{E7054A3F-B4B8-7340-8523-E8160659AC54}"/>
    <dgm:cxn modelId="{017AF201-084F-1B49-8A7A-197037321476}" srcId="{DC637435-E6C6-8440-8701-AF83866EF9DB}" destId="{A17CD5C3-E4E6-E845-87E3-ECEA3E474CD9}" srcOrd="3" destOrd="0" parTransId="{0C270025-7E29-DD4D-8349-3DFC4F9BF9EA}" sibTransId="{FDBCF577-B17E-9C4F-B38F-03F9CE18ADE4}"/>
    <dgm:cxn modelId="{87C8F047-F933-4B02-B5C0-EAB8A5416110}" type="presOf" srcId="{28883ECA-95CC-8746-907C-67757C71935B}" destId="{4B5431A2-4960-E547-864A-766B7003B79D}" srcOrd="0" destOrd="0" presId="urn:microsoft.com/office/officeart/2005/8/layout/lProcess3"/>
    <dgm:cxn modelId="{D52D1197-F9BE-4759-8C27-9E3A2E67B849}" type="presParOf" srcId="{2BF8D1B5-19FA-C74A-8B12-E2C3B356184F}" destId="{73CE0AC8-8E43-DA46-A28C-038E4A3A1C71}" srcOrd="0" destOrd="0" presId="urn:microsoft.com/office/officeart/2005/8/layout/lProcess3"/>
    <dgm:cxn modelId="{C563D2F2-CA2F-487D-BDCA-684907B781B0}" type="presParOf" srcId="{73CE0AC8-8E43-DA46-A28C-038E4A3A1C71}" destId="{B1B96379-3220-374A-BEF2-18C54EE61AF2}" srcOrd="0" destOrd="0" presId="urn:microsoft.com/office/officeart/2005/8/layout/lProcess3"/>
    <dgm:cxn modelId="{5DBA458E-9D26-407B-8536-774AC4B7BDA3}" type="presParOf" srcId="{2BF8D1B5-19FA-C74A-8B12-E2C3B356184F}" destId="{35CDDE80-09C2-A24A-8FE5-467F8184FB55}" srcOrd="1" destOrd="0" presId="urn:microsoft.com/office/officeart/2005/8/layout/lProcess3"/>
    <dgm:cxn modelId="{BE76829D-9CEB-40CD-80C7-2F70D1D70F4D}" type="presParOf" srcId="{2BF8D1B5-19FA-C74A-8B12-E2C3B356184F}" destId="{F9C014E3-8A5E-DC4E-8921-F8D0918647AB}" srcOrd="2" destOrd="0" presId="urn:microsoft.com/office/officeart/2005/8/layout/lProcess3"/>
    <dgm:cxn modelId="{CA34AD52-575D-4E75-B7E4-A27536C68650}" type="presParOf" srcId="{F9C014E3-8A5E-DC4E-8921-F8D0918647AB}" destId="{6CE8CC06-1FC9-BE4D-82EA-31FDEB4CDDF0}" srcOrd="0" destOrd="0" presId="urn:microsoft.com/office/officeart/2005/8/layout/lProcess3"/>
    <dgm:cxn modelId="{09F76909-D892-402B-B251-A38369D83616}" type="presParOf" srcId="{2BF8D1B5-19FA-C74A-8B12-E2C3B356184F}" destId="{6FEB6DEF-8A3A-F445-984A-1D929C445586}" srcOrd="3" destOrd="0" presId="urn:microsoft.com/office/officeart/2005/8/layout/lProcess3"/>
    <dgm:cxn modelId="{9F192943-BE3A-4116-A13C-73BF6A27ECDA}" type="presParOf" srcId="{2BF8D1B5-19FA-C74A-8B12-E2C3B356184F}" destId="{DD5137BB-1AC3-6B4B-9B6C-468BDFD73C35}" srcOrd="4" destOrd="0" presId="urn:microsoft.com/office/officeart/2005/8/layout/lProcess3"/>
    <dgm:cxn modelId="{889EC5B1-AC92-4C95-B8F7-1E5932A69BF4}" type="presParOf" srcId="{DD5137BB-1AC3-6B4B-9B6C-468BDFD73C35}" destId="{2859AF73-FB40-F14D-B34E-76C10A839E5B}" srcOrd="0" destOrd="0" presId="urn:microsoft.com/office/officeart/2005/8/layout/lProcess3"/>
    <dgm:cxn modelId="{F5082A83-43DE-4F93-A6CC-2C7105D02AB4}" type="presParOf" srcId="{2BF8D1B5-19FA-C74A-8B12-E2C3B356184F}" destId="{F20765BC-644C-E844-A187-D2421A09B843}" srcOrd="5" destOrd="0" presId="urn:microsoft.com/office/officeart/2005/8/layout/lProcess3"/>
    <dgm:cxn modelId="{8995265B-49AD-43EF-8B96-DFE9A14E1B03}" type="presParOf" srcId="{2BF8D1B5-19FA-C74A-8B12-E2C3B356184F}" destId="{5BDDAD49-81FF-024C-AC68-E2E5CA7B596F}" srcOrd="6" destOrd="0" presId="urn:microsoft.com/office/officeart/2005/8/layout/lProcess3"/>
    <dgm:cxn modelId="{6C3341BF-8466-4973-9D18-A1D82BED7F29}" type="presParOf" srcId="{5BDDAD49-81FF-024C-AC68-E2E5CA7B596F}" destId="{779EF4C3-6E17-3448-8D9C-1FFA73AC9864}" srcOrd="0" destOrd="0" presId="urn:microsoft.com/office/officeart/2005/8/layout/lProcess3"/>
    <dgm:cxn modelId="{12DF0218-D3AB-4F60-9690-1B5F80FE9209}" type="presParOf" srcId="{2BF8D1B5-19FA-C74A-8B12-E2C3B356184F}" destId="{B5607D1C-07A7-B74D-A7CB-93C63967DB30}" srcOrd="7" destOrd="0" presId="urn:microsoft.com/office/officeart/2005/8/layout/lProcess3"/>
    <dgm:cxn modelId="{6CCA12D5-B4AB-4B88-B6ED-161B5E7D3B7E}" type="presParOf" srcId="{2BF8D1B5-19FA-C74A-8B12-E2C3B356184F}" destId="{44887A76-0429-7B41-B4E0-7D1DC1CEAC93}" srcOrd="8" destOrd="0" presId="urn:microsoft.com/office/officeart/2005/8/layout/lProcess3"/>
    <dgm:cxn modelId="{0A33940F-FB15-4D0F-B332-408328084DE7}" type="presParOf" srcId="{44887A76-0429-7B41-B4E0-7D1DC1CEAC93}" destId="{4B5431A2-4960-E547-864A-766B7003B79D}" srcOrd="0" destOrd="0" presId="urn:microsoft.com/office/officeart/2005/8/layout/lProcess3"/>
    <dgm:cxn modelId="{B9546900-A0F0-4F77-A7F4-4395210568B8}" type="presParOf" srcId="{2BF8D1B5-19FA-C74A-8B12-E2C3B356184F}" destId="{54D7E278-7B3C-C64D-98BE-90D9E4C63A8C}" srcOrd="9" destOrd="0" presId="urn:microsoft.com/office/officeart/2005/8/layout/lProcess3"/>
    <dgm:cxn modelId="{D464BDA0-8F35-4A4E-9FD4-8EF765CEC5A5}" type="presParOf" srcId="{2BF8D1B5-19FA-C74A-8B12-E2C3B356184F}" destId="{063627F5-515B-4840-A235-82D37917974B}" srcOrd="10" destOrd="0" presId="urn:microsoft.com/office/officeart/2005/8/layout/lProcess3"/>
    <dgm:cxn modelId="{20B33AC9-52E8-4EB7-870F-F8AE4126C95F}" type="presParOf" srcId="{063627F5-515B-4840-A235-82D37917974B}" destId="{D439A345-5D23-2042-AF29-ABEEFCB571B7}" srcOrd="0" destOrd="0" presId="urn:microsoft.com/office/officeart/2005/8/layout/lProcess3"/>
    <dgm:cxn modelId="{84383099-C354-4032-BC53-AD310E08503D}" type="presParOf" srcId="{2BF8D1B5-19FA-C74A-8B12-E2C3B356184F}" destId="{A7455D4E-508E-6D47-AE55-586DB71A2E00}" srcOrd="11" destOrd="0" presId="urn:microsoft.com/office/officeart/2005/8/layout/lProcess3"/>
    <dgm:cxn modelId="{CCFD5E36-F48D-4B70-8B40-F46C4C6B5FB2}" type="presParOf" srcId="{2BF8D1B5-19FA-C74A-8B12-E2C3B356184F}" destId="{E6BFFB41-C90D-CD47-A451-387A4F7C68F5}" srcOrd="12" destOrd="0" presId="urn:microsoft.com/office/officeart/2005/8/layout/lProcess3"/>
    <dgm:cxn modelId="{DF6449DB-BE8A-4B68-83D3-CB0A6F7C93C7}" type="presParOf" srcId="{E6BFFB41-C90D-CD47-A451-387A4F7C68F5}" destId="{416AC8F8-2BCB-484E-AE4B-F767A2190DDE}" srcOrd="0" destOrd="0" presId="urn:microsoft.com/office/officeart/2005/8/layout/lProcess3"/>
    <dgm:cxn modelId="{3932D88C-F286-4BCE-9D87-9F1543C0302D}" type="presParOf" srcId="{2BF8D1B5-19FA-C74A-8B12-E2C3B356184F}" destId="{0A68A55E-7A72-D24B-B157-F8DA73B9561E}" srcOrd="13" destOrd="0" presId="urn:microsoft.com/office/officeart/2005/8/layout/lProcess3"/>
    <dgm:cxn modelId="{19C57F46-39E1-4F54-9C0E-89AA15BF8C28}" type="presParOf" srcId="{2BF8D1B5-19FA-C74A-8B12-E2C3B356184F}" destId="{C5587B3E-C9E1-7846-A85C-53B6FB19F74B}" srcOrd="14" destOrd="0" presId="urn:microsoft.com/office/officeart/2005/8/layout/lProcess3"/>
    <dgm:cxn modelId="{A511017C-90C4-4AC4-AE3A-BF34E39BEE4F}" type="presParOf" srcId="{C5587B3E-C9E1-7846-A85C-53B6FB19F74B}" destId="{DC74CC90-459B-094A-A9EA-074F3B2733D8}" srcOrd="0"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BADAF-D61F-445E-B981-45B7290B0B6E}" type="doc">
      <dgm:prSet loTypeId="urn:microsoft.com/office/officeart/2005/8/layout/arrow2" loCatId="process" qsTypeId="urn:microsoft.com/office/officeart/2005/8/quickstyle/simple1" qsCatId="simple" csTypeId="urn:microsoft.com/office/officeart/2005/8/colors/accent1_2" csCatId="accent1" phldr="1"/>
      <dgm:spPr/>
    </dgm:pt>
    <dgm:pt modelId="{5C768053-CDB0-4DFC-90D5-7C324E5509D8}">
      <dgm:prSet phldrT="[Text]" custT="1"/>
      <dgm:spPr/>
      <dgm:t>
        <a:bodyPr/>
        <a:lstStyle/>
        <a:p>
          <a:r>
            <a:rPr lang="en-US" sz="100" dirty="0" smtClean="0">
              <a:solidFill>
                <a:schemeClr val="bg1"/>
              </a:solidFill>
            </a:rPr>
            <a:t>x</a:t>
          </a:r>
          <a:endParaRPr lang="en-IN" sz="6500" dirty="0">
            <a:solidFill>
              <a:schemeClr val="bg1"/>
            </a:solidFill>
          </a:endParaRPr>
        </a:p>
      </dgm:t>
    </dgm:pt>
    <dgm:pt modelId="{610693C2-D6D8-4227-8BF1-F2B374E563C5}" type="sibTrans" cxnId="{7E85DDF6-EA6E-46D7-A993-A2BBC9187518}">
      <dgm:prSet/>
      <dgm:spPr/>
      <dgm:t>
        <a:bodyPr/>
        <a:lstStyle/>
        <a:p>
          <a:endParaRPr lang="en-IN"/>
        </a:p>
      </dgm:t>
    </dgm:pt>
    <dgm:pt modelId="{9C5BE1C8-3F22-4BA7-ACDC-63C0D6DB8910}" type="parTrans" cxnId="{7E85DDF6-EA6E-46D7-A993-A2BBC9187518}">
      <dgm:prSet/>
      <dgm:spPr/>
      <dgm:t>
        <a:bodyPr/>
        <a:lstStyle/>
        <a:p>
          <a:endParaRPr lang="en-IN"/>
        </a:p>
      </dgm:t>
    </dgm:pt>
    <dgm:pt modelId="{858F50FF-B00E-4A1E-85A7-354B66FDF40E}" type="pres">
      <dgm:prSet presAssocID="{7E7BADAF-D61F-445E-B981-45B7290B0B6E}" presName="arrowDiagram" presStyleCnt="0">
        <dgm:presLayoutVars>
          <dgm:chMax val="5"/>
          <dgm:dir/>
          <dgm:resizeHandles val="exact"/>
        </dgm:presLayoutVars>
      </dgm:prSet>
      <dgm:spPr/>
    </dgm:pt>
    <dgm:pt modelId="{971A4D85-A8F4-425C-AA20-B4D7F43A9690}" type="pres">
      <dgm:prSet presAssocID="{7E7BADAF-D61F-445E-B981-45B7290B0B6E}" presName="arrow" presStyleLbl="bgShp" presStyleIdx="0" presStyleCnt="1" custAng="340796" custScaleX="115728"/>
      <dgm:spPr/>
    </dgm:pt>
    <dgm:pt modelId="{7025ADC2-E3B8-41C3-887B-9DCF362A6A66}" type="pres">
      <dgm:prSet presAssocID="{7E7BADAF-D61F-445E-B981-45B7290B0B6E}" presName="arrowDiagram1" presStyleCnt="0">
        <dgm:presLayoutVars>
          <dgm:bulletEnabled val="1"/>
        </dgm:presLayoutVars>
      </dgm:prSet>
      <dgm:spPr/>
    </dgm:pt>
    <dgm:pt modelId="{F087BB34-A738-4BA3-B00B-E3830B69C98A}" type="pres">
      <dgm:prSet presAssocID="{5C768053-CDB0-4DFC-90D5-7C324E5509D8}" presName="bullet1" presStyleLbl="node1" presStyleIdx="0" presStyleCnt="1" custLinFactY="109801" custLinFactNeighborX="49389" custLinFactNeighborY="200000"/>
      <dgm:spPr>
        <a:noFill/>
        <a:ln>
          <a:noFill/>
        </a:ln>
      </dgm:spPr>
    </dgm:pt>
    <dgm:pt modelId="{8F7E3C4F-1BC7-433E-B9C7-28D0E93C1202}" type="pres">
      <dgm:prSet presAssocID="{5C768053-CDB0-4DFC-90D5-7C324E5509D8}" presName="textBox1" presStyleLbl="revTx" presStyleIdx="0" presStyleCnt="1" custFlipVert="1" custFlipHor="1" custScaleX="11796" custScaleY="11326">
        <dgm:presLayoutVars>
          <dgm:bulletEnabled val="1"/>
        </dgm:presLayoutVars>
      </dgm:prSet>
      <dgm:spPr/>
      <dgm:t>
        <a:bodyPr/>
        <a:lstStyle/>
        <a:p>
          <a:endParaRPr lang="en-IN"/>
        </a:p>
      </dgm:t>
    </dgm:pt>
  </dgm:ptLst>
  <dgm:cxnLst>
    <dgm:cxn modelId="{7E85DDF6-EA6E-46D7-A993-A2BBC9187518}" srcId="{7E7BADAF-D61F-445E-B981-45B7290B0B6E}" destId="{5C768053-CDB0-4DFC-90D5-7C324E5509D8}" srcOrd="0" destOrd="0" parTransId="{9C5BE1C8-3F22-4BA7-ACDC-63C0D6DB8910}" sibTransId="{610693C2-D6D8-4227-8BF1-F2B374E563C5}"/>
    <dgm:cxn modelId="{D486C9E8-D5F9-46D9-BF92-0643784C4681}" type="presOf" srcId="{7E7BADAF-D61F-445E-B981-45B7290B0B6E}" destId="{858F50FF-B00E-4A1E-85A7-354B66FDF40E}" srcOrd="0" destOrd="0" presId="urn:microsoft.com/office/officeart/2005/8/layout/arrow2"/>
    <dgm:cxn modelId="{79BCE603-1129-4112-91EE-886297665664}" type="presOf" srcId="{5C768053-CDB0-4DFC-90D5-7C324E5509D8}" destId="{8F7E3C4F-1BC7-433E-B9C7-28D0E93C1202}" srcOrd="0" destOrd="0" presId="urn:microsoft.com/office/officeart/2005/8/layout/arrow2"/>
    <dgm:cxn modelId="{E4C7AC83-379A-4E39-9A34-5A3639E34040}" type="presParOf" srcId="{858F50FF-B00E-4A1E-85A7-354B66FDF40E}" destId="{971A4D85-A8F4-425C-AA20-B4D7F43A9690}" srcOrd="0" destOrd="0" presId="urn:microsoft.com/office/officeart/2005/8/layout/arrow2"/>
    <dgm:cxn modelId="{A146389C-01F7-444A-BFE1-8A8466CB9C41}" type="presParOf" srcId="{858F50FF-B00E-4A1E-85A7-354B66FDF40E}" destId="{7025ADC2-E3B8-41C3-887B-9DCF362A6A66}" srcOrd="1" destOrd="0" presId="urn:microsoft.com/office/officeart/2005/8/layout/arrow2"/>
    <dgm:cxn modelId="{A3638A7F-413E-4F91-B3EC-307CE8DF2CBE}" type="presParOf" srcId="{7025ADC2-E3B8-41C3-887B-9DCF362A6A66}" destId="{F087BB34-A738-4BA3-B00B-E3830B69C98A}" srcOrd="0" destOrd="0" presId="urn:microsoft.com/office/officeart/2005/8/layout/arrow2"/>
    <dgm:cxn modelId="{E28D31D3-5E6E-49EE-B653-39DD3DC56E00}" type="presParOf" srcId="{7025ADC2-E3B8-41C3-887B-9DCF362A6A66}" destId="{8F7E3C4F-1BC7-433E-B9C7-28D0E93C1202}"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96379-3220-374A-BEF2-18C54EE61AF2}">
      <dsp:nvSpPr>
        <dsp:cNvPr id="0" name=""/>
        <dsp:cNvSpPr/>
      </dsp:nvSpPr>
      <dsp:spPr>
        <a:xfrm>
          <a:off x="0" y="2819"/>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Early Learning &amp; Pre-K</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4" y="2819"/>
        <a:ext cx="2694720" cy="602047"/>
      </dsp:txXfrm>
    </dsp:sp>
    <dsp:sp modelId="{6CE8CC06-1FC9-BE4D-82EA-31FDEB4CDDF0}">
      <dsp:nvSpPr>
        <dsp:cNvPr id="0" name=""/>
        <dsp:cNvSpPr/>
      </dsp:nvSpPr>
      <dsp:spPr>
        <a:xfrm>
          <a:off x="3" y="689153"/>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K-12 School</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689153"/>
        <a:ext cx="2694720" cy="602047"/>
      </dsp:txXfrm>
    </dsp:sp>
    <dsp:sp modelId="{2859AF73-FB40-F14D-B34E-76C10A839E5B}">
      <dsp:nvSpPr>
        <dsp:cNvPr id="0" name=""/>
        <dsp:cNvSpPr/>
      </dsp:nvSpPr>
      <dsp:spPr>
        <a:xfrm>
          <a:off x="3" y="1375487"/>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Higher Education</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1375487"/>
        <a:ext cx="2694720" cy="602047"/>
      </dsp:txXfrm>
    </dsp:sp>
    <dsp:sp modelId="{779EF4C3-6E17-3448-8D9C-1FFA73AC9864}">
      <dsp:nvSpPr>
        <dsp:cNvPr id="0" name=""/>
        <dsp:cNvSpPr/>
      </dsp:nvSpPr>
      <dsp:spPr>
        <a:xfrm>
          <a:off x="3" y="2061822"/>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Adult Learning</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2061822"/>
        <a:ext cx="2694720" cy="602047"/>
      </dsp:txXfrm>
    </dsp:sp>
    <dsp:sp modelId="{4B5431A2-4960-E547-864A-766B7003B79D}">
      <dsp:nvSpPr>
        <dsp:cNvPr id="0" name=""/>
        <dsp:cNvSpPr/>
      </dsp:nvSpPr>
      <dsp:spPr>
        <a:xfrm>
          <a:off x="3" y="2748156"/>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Professional Development</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2748156"/>
        <a:ext cx="2694720" cy="602047"/>
      </dsp:txXfrm>
    </dsp:sp>
    <dsp:sp modelId="{D439A345-5D23-2042-AF29-ABEEFCB571B7}">
      <dsp:nvSpPr>
        <dsp:cNvPr id="0" name=""/>
        <dsp:cNvSpPr/>
      </dsp:nvSpPr>
      <dsp:spPr>
        <a:xfrm>
          <a:off x="3" y="3434490"/>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ESL, ELL &amp; ELT</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3434490"/>
        <a:ext cx="2694720" cy="602047"/>
      </dsp:txXfrm>
    </dsp:sp>
    <dsp:sp modelId="{416AC8F8-2BCB-484E-AE4B-F767A2190DDE}">
      <dsp:nvSpPr>
        <dsp:cNvPr id="0" name=""/>
        <dsp:cNvSpPr/>
      </dsp:nvSpPr>
      <dsp:spPr>
        <a:xfrm>
          <a:off x="3" y="4120824"/>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International</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4120824"/>
        <a:ext cx="2694720" cy="602047"/>
      </dsp:txXfrm>
    </dsp:sp>
    <dsp:sp modelId="{DC74CC90-459B-094A-A9EA-074F3B2733D8}">
      <dsp:nvSpPr>
        <dsp:cNvPr id="0" name=""/>
        <dsp:cNvSpPr/>
      </dsp:nvSpPr>
      <dsp:spPr>
        <a:xfrm>
          <a:off x="3" y="4807159"/>
          <a:ext cx="3296767" cy="602047"/>
        </a:xfrm>
        <a:prstGeom prst="chevron">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b="1" i="1" kern="1200" dirty="0" smtClean="0">
              <a:solidFill>
                <a:schemeClr val="tx1"/>
              </a:solidFill>
              <a:latin typeface="Arial" panose="020B0604020202020204" pitchFamily="34" charset="0"/>
              <a:cs typeface="Arial" panose="020B0604020202020204" pitchFamily="34" charset="0"/>
            </a:rPr>
            <a:t>Trade &amp; Journals</a:t>
          </a:r>
          <a:endParaRPr lang="en-US" sz="1200" b="1" i="1" kern="1200" dirty="0">
            <a:solidFill>
              <a:schemeClr val="tx1"/>
            </a:solidFill>
            <a:latin typeface="Arial" panose="020B0604020202020204" pitchFamily="34" charset="0"/>
            <a:cs typeface="Arial" panose="020B0604020202020204" pitchFamily="34" charset="0"/>
          </a:endParaRPr>
        </a:p>
      </dsp:txBody>
      <dsp:txXfrm>
        <a:off x="301027" y="4807159"/>
        <a:ext cx="2694720" cy="602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4D85-A8F4-425C-AA20-B4D7F43A9690}">
      <dsp:nvSpPr>
        <dsp:cNvPr id="0" name=""/>
        <dsp:cNvSpPr/>
      </dsp:nvSpPr>
      <dsp:spPr>
        <a:xfrm rot="340796">
          <a:off x="1351674" y="0"/>
          <a:ext cx="6924746" cy="37397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7BB34-A738-4BA3-B00B-E3830B69C98A}">
      <dsp:nvSpPr>
        <dsp:cNvPr id="0" name=""/>
        <dsp:cNvSpPr/>
      </dsp:nvSpPr>
      <dsp:spPr>
        <a:xfrm>
          <a:off x="6606434" y="2130192"/>
          <a:ext cx="442789" cy="442789"/>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E3C4F-1BC7-433E-B9C7-28D0E93C1202}">
      <dsp:nvSpPr>
        <dsp:cNvPr id="0" name=""/>
        <dsp:cNvSpPr/>
      </dsp:nvSpPr>
      <dsp:spPr>
        <a:xfrm flipH="1" flipV="1">
          <a:off x="5271245" y="2203501"/>
          <a:ext cx="282332" cy="31259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34625" bIns="0" numCol="1" spcCol="1270" anchor="t" anchorCtr="0">
          <a:noAutofit/>
        </a:bodyPr>
        <a:lstStyle/>
        <a:p>
          <a:pPr lvl="0" algn="r" defTabSz="44450">
            <a:lnSpc>
              <a:spcPct val="90000"/>
            </a:lnSpc>
            <a:spcBef>
              <a:spcPct val="0"/>
            </a:spcBef>
            <a:spcAft>
              <a:spcPct val="35000"/>
            </a:spcAft>
          </a:pPr>
          <a:r>
            <a:rPr lang="en-US" sz="100" kern="1200" dirty="0" smtClean="0">
              <a:solidFill>
                <a:schemeClr val="bg1"/>
              </a:solidFill>
            </a:rPr>
            <a:t>x</a:t>
          </a:r>
          <a:endParaRPr lang="en-IN" sz="6500" kern="1200" dirty="0">
            <a:solidFill>
              <a:schemeClr val="bg1"/>
            </a:solidFill>
          </a:endParaRPr>
        </a:p>
      </dsp:txBody>
      <dsp:txXfrm rot="10800000">
        <a:off x="5285027" y="2217283"/>
        <a:ext cx="254768" cy="2850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ffectLst/>
                <a:cs typeface="+mn-cs"/>
              </a:defRPr>
            </a:lvl1pPr>
          </a:lstStyle>
          <a:p>
            <a:pPr>
              <a:defRPr/>
            </a:pPr>
            <a:endParaRPr lang="en-GB" dirty="0"/>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cs typeface="+mn-cs"/>
              </a:defRPr>
            </a:lvl1pPr>
          </a:lstStyle>
          <a:p>
            <a:pPr>
              <a:defRPr/>
            </a:pPr>
            <a:endParaRPr lang="en-GB" dirty="0"/>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cs typeface="+mn-cs"/>
              </a:defRPr>
            </a:lvl1pPr>
          </a:lstStyle>
          <a:p>
            <a:pPr>
              <a:defRPr/>
            </a:pPr>
            <a:endParaRPr lang="en-GB" dirty="0"/>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cs typeface="+mn-cs"/>
              </a:defRPr>
            </a:lvl1pPr>
          </a:lstStyle>
          <a:p>
            <a:pPr>
              <a:defRPr/>
            </a:pPr>
            <a:fld id="{E327EEBB-0F56-4637-B8DA-6733CB6265D5}" type="slidenum">
              <a:rPr lang="en-GB"/>
              <a:pPr>
                <a:defRPr/>
              </a:pPr>
              <a:t>‹#›</a:t>
            </a:fld>
            <a:endParaRPr lang="en-GB" dirty="0"/>
          </a:p>
        </p:txBody>
      </p:sp>
    </p:spTree>
    <p:extLst>
      <p:ext uri="{BB962C8B-B14F-4D97-AF65-F5344CB8AC3E}">
        <p14:creationId xmlns:p14="http://schemas.microsoft.com/office/powerpoint/2010/main" val="22232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ffectLst/>
                <a:cs typeface="+mn-cs"/>
              </a:defRPr>
            </a:lvl1pPr>
          </a:lstStyle>
          <a:p>
            <a:pPr>
              <a:defRPr/>
            </a:pPr>
            <a:endParaRPr lang="en-GB"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cs typeface="+mn-cs"/>
              </a:defRPr>
            </a:lvl1pPr>
          </a:lstStyle>
          <a:p>
            <a:pPr>
              <a:defRPr/>
            </a:pPr>
            <a:endParaRPr lang="en-GB"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ffectLst/>
                <a:cs typeface="+mn-cs"/>
              </a:defRPr>
            </a:lvl1pPr>
          </a:lstStyle>
          <a:p>
            <a:pPr>
              <a:defRPr/>
            </a:pPr>
            <a:endParaRPr lang="en-GB"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cs typeface="+mn-cs"/>
              </a:defRPr>
            </a:lvl1pPr>
          </a:lstStyle>
          <a:p>
            <a:pPr>
              <a:defRPr/>
            </a:pPr>
            <a:fld id="{A6774336-CC73-4430-9447-01501EE30F9C}" type="slidenum">
              <a:rPr lang="en-GB"/>
              <a:pPr>
                <a:defRPr/>
              </a:pPr>
              <a:t>‹#›</a:t>
            </a:fld>
            <a:endParaRPr lang="en-GB" dirty="0"/>
          </a:p>
        </p:txBody>
      </p:sp>
    </p:spTree>
    <p:extLst>
      <p:ext uri="{BB962C8B-B14F-4D97-AF65-F5344CB8AC3E}">
        <p14:creationId xmlns:p14="http://schemas.microsoft.com/office/powerpoint/2010/main" val="677849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E4504457-4058-46EF-BADC-88C17A17A3E3}"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382361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10</a:t>
            </a:fld>
            <a:endParaRPr lang="en-GB" dirty="0"/>
          </a:p>
        </p:txBody>
      </p:sp>
    </p:spTree>
    <p:extLst>
      <p:ext uri="{BB962C8B-B14F-4D97-AF65-F5344CB8AC3E}">
        <p14:creationId xmlns:p14="http://schemas.microsoft.com/office/powerpoint/2010/main" val="146453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11</a:t>
            </a:fld>
            <a:endParaRPr lang="en-GB" dirty="0"/>
          </a:p>
        </p:txBody>
      </p:sp>
    </p:spTree>
    <p:extLst>
      <p:ext uri="{BB962C8B-B14F-4D97-AF65-F5344CB8AC3E}">
        <p14:creationId xmlns:p14="http://schemas.microsoft.com/office/powerpoint/2010/main" val="246225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12</a:t>
            </a:fld>
            <a:endParaRPr lang="en-GB" dirty="0"/>
          </a:p>
        </p:txBody>
      </p:sp>
    </p:spTree>
    <p:extLst>
      <p:ext uri="{BB962C8B-B14F-4D97-AF65-F5344CB8AC3E}">
        <p14:creationId xmlns:p14="http://schemas.microsoft.com/office/powerpoint/2010/main" val="568992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EC7C9-5EEF-3143-BE63-CD2396AA0389}" type="slidenum">
              <a:rPr lang="en-US" smtClean="0"/>
              <a:pPr/>
              <a:t>13</a:t>
            </a:fld>
            <a:endParaRPr lang="en-US" dirty="0"/>
          </a:p>
        </p:txBody>
      </p:sp>
    </p:spTree>
    <p:extLst>
      <p:ext uri="{BB962C8B-B14F-4D97-AF65-F5344CB8AC3E}">
        <p14:creationId xmlns:p14="http://schemas.microsoft.com/office/powerpoint/2010/main" val="74739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EC7C9-5EEF-3143-BE63-CD2396AA0389}" type="slidenum">
              <a:rPr lang="en-US" smtClean="0"/>
              <a:pPr/>
              <a:t>14</a:t>
            </a:fld>
            <a:endParaRPr lang="en-US" dirty="0"/>
          </a:p>
        </p:txBody>
      </p:sp>
    </p:spTree>
    <p:extLst>
      <p:ext uri="{BB962C8B-B14F-4D97-AF65-F5344CB8AC3E}">
        <p14:creationId xmlns:p14="http://schemas.microsoft.com/office/powerpoint/2010/main" val="49613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15</a:t>
            </a:fld>
            <a:endParaRPr lang="en-GB" dirty="0"/>
          </a:p>
        </p:txBody>
      </p:sp>
    </p:spTree>
    <p:extLst>
      <p:ext uri="{BB962C8B-B14F-4D97-AF65-F5344CB8AC3E}">
        <p14:creationId xmlns:p14="http://schemas.microsoft.com/office/powerpoint/2010/main" val="27341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16</a:t>
            </a:fld>
            <a:endParaRPr lang="en-GB" dirty="0"/>
          </a:p>
        </p:txBody>
      </p:sp>
    </p:spTree>
    <p:extLst>
      <p:ext uri="{BB962C8B-B14F-4D97-AF65-F5344CB8AC3E}">
        <p14:creationId xmlns:p14="http://schemas.microsoft.com/office/powerpoint/2010/main" val="415912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17</a:t>
            </a:fld>
            <a:endParaRPr lang="en-GB" dirty="0"/>
          </a:p>
        </p:txBody>
      </p:sp>
    </p:spTree>
    <p:extLst>
      <p:ext uri="{BB962C8B-B14F-4D97-AF65-F5344CB8AC3E}">
        <p14:creationId xmlns:p14="http://schemas.microsoft.com/office/powerpoint/2010/main" val="258785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18</a:t>
            </a:fld>
            <a:endParaRPr lang="en-GB" dirty="0"/>
          </a:p>
        </p:txBody>
      </p:sp>
    </p:spTree>
    <p:extLst>
      <p:ext uri="{BB962C8B-B14F-4D97-AF65-F5344CB8AC3E}">
        <p14:creationId xmlns:p14="http://schemas.microsoft.com/office/powerpoint/2010/main" val="228621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19</a:t>
            </a:fld>
            <a:endParaRPr lang="en-GB" dirty="0"/>
          </a:p>
        </p:txBody>
      </p:sp>
    </p:spTree>
    <p:extLst>
      <p:ext uri="{BB962C8B-B14F-4D97-AF65-F5344CB8AC3E}">
        <p14:creationId xmlns:p14="http://schemas.microsoft.com/office/powerpoint/2010/main" val="17788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2</a:t>
            </a:fld>
            <a:endParaRPr lang="en-GB" dirty="0"/>
          </a:p>
        </p:txBody>
      </p:sp>
    </p:spTree>
    <p:extLst>
      <p:ext uri="{BB962C8B-B14F-4D97-AF65-F5344CB8AC3E}">
        <p14:creationId xmlns:p14="http://schemas.microsoft.com/office/powerpoint/2010/main" val="769348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20</a:t>
            </a:fld>
            <a:endParaRPr lang="en-GB" dirty="0"/>
          </a:p>
        </p:txBody>
      </p:sp>
    </p:spTree>
    <p:extLst>
      <p:ext uri="{BB962C8B-B14F-4D97-AF65-F5344CB8AC3E}">
        <p14:creationId xmlns:p14="http://schemas.microsoft.com/office/powerpoint/2010/main" val="3685341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21</a:t>
            </a:fld>
            <a:endParaRPr lang="en-GB" dirty="0"/>
          </a:p>
        </p:txBody>
      </p:sp>
    </p:spTree>
    <p:extLst>
      <p:ext uri="{BB962C8B-B14F-4D97-AF65-F5344CB8AC3E}">
        <p14:creationId xmlns:p14="http://schemas.microsoft.com/office/powerpoint/2010/main" val="149837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A5B66B1-7B7E-E445-A1FB-592BE7D591EA}" type="slidenum">
              <a:rPr lang="en-GB" sz="1200" b="0">
                <a:solidFill>
                  <a:srgbClr val="000000"/>
                </a:solidFill>
              </a:rPr>
              <a:pPr eaLnBrk="1" hangingPunct="1"/>
              <a:t>22</a:t>
            </a:fld>
            <a:endParaRPr lang="en-GB" sz="1200" b="0" dirty="0">
              <a:solidFill>
                <a:srgbClr val="000000"/>
              </a:solidFill>
            </a:endParaRPr>
          </a:p>
        </p:txBody>
      </p:sp>
    </p:spTree>
    <p:extLst>
      <p:ext uri="{BB962C8B-B14F-4D97-AF65-F5344CB8AC3E}">
        <p14:creationId xmlns:p14="http://schemas.microsoft.com/office/powerpoint/2010/main" val="1753846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23</a:t>
            </a:fld>
            <a:endParaRPr lang="en-GB" dirty="0"/>
          </a:p>
        </p:txBody>
      </p:sp>
    </p:spTree>
    <p:extLst>
      <p:ext uri="{BB962C8B-B14F-4D97-AF65-F5344CB8AC3E}">
        <p14:creationId xmlns:p14="http://schemas.microsoft.com/office/powerpoint/2010/main" val="125360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4DD52A9-A020-4A76-915D-32C058BA36DF}" type="slidenum">
              <a:rPr lang="en-US"/>
              <a:pPr/>
              <a:t>3</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2279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4</a:t>
            </a:fld>
            <a:endParaRPr lang="en-GB" dirty="0"/>
          </a:p>
        </p:txBody>
      </p:sp>
    </p:spTree>
    <p:extLst>
      <p:ext uri="{BB962C8B-B14F-4D97-AF65-F5344CB8AC3E}">
        <p14:creationId xmlns:p14="http://schemas.microsoft.com/office/powerpoint/2010/main" val="246225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5</a:t>
            </a:fld>
            <a:endParaRPr lang="en-GB" dirty="0"/>
          </a:p>
        </p:txBody>
      </p:sp>
    </p:spTree>
    <p:extLst>
      <p:ext uri="{BB962C8B-B14F-4D97-AF65-F5344CB8AC3E}">
        <p14:creationId xmlns:p14="http://schemas.microsoft.com/office/powerpoint/2010/main" val="407991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6</a:t>
            </a:fld>
            <a:endParaRPr lang="en-GB" dirty="0"/>
          </a:p>
        </p:txBody>
      </p:sp>
    </p:spTree>
    <p:extLst>
      <p:ext uri="{BB962C8B-B14F-4D97-AF65-F5344CB8AC3E}">
        <p14:creationId xmlns:p14="http://schemas.microsoft.com/office/powerpoint/2010/main" val="334515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7</a:t>
            </a:fld>
            <a:endParaRPr lang="en-GB" dirty="0"/>
          </a:p>
        </p:txBody>
      </p:sp>
    </p:spTree>
    <p:extLst>
      <p:ext uri="{BB962C8B-B14F-4D97-AF65-F5344CB8AC3E}">
        <p14:creationId xmlns:p14="http://schemas.microsoft.com/office/powerpoint/2010/main" val="347412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8</a:t>
            </a:fld>
            <a:endParaRPr lang="en-GB" dirty="0"/>
          </a:p>
        </p:txBody>
      </p:sp>
    </p:spTree>
    <p:extLst>
      <p:ext uri="{BB962C8B-B14F-4D97-AF65-F5344CB8AC3E}">
        <p14:creationId xmlns:p14="http://schemas.microsoft.com/office/powerpoint/2010/main" val="3622218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6774336-CC73-4430-9447-01501EE30F9C}" type="slidenum">
              <a:rPr lang="en-GB" smtClean="0"/>
              <a:pPr>
                <a:defRPr/>
              </a:pPr>
              <a:t>9</a:t>
            </a:fld>
            <a:endParaRPr lang="en-GB" dirty="0"/>
          </a:p>
        </p:txBody>
      </p:sp>
    </p:spTree>
    <p:extLst>
      <p:ext uri="{BB962C8B-B14F-4D97-AF65-F5344CB8AC3E}">
        <p14:creationId xmlns:p14="http://schemas.microsoft.com/office/powerpoint/2010/main" val="3622218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9" descr="D:\E\Vikas-1\00 - Role = CMG Year 2\zMarketing &amp; PR\NEW Branding\New Logo MPS Ltd\New Logo-MPS A Macmillan Company\New Logo-MPS A Macmillan Company-JPEG.jpg"/>
          <p:cNvPicPr>
            <a:picLocks noChangeAspect="1" noChangeArrowheads="1"/>
          </p:cNvPicPr>
          <p:nvPr userDrawn="1"/>
        </p:nvPicPr>
        <p:blipFill>
          <a:blip r:embed="rId2" cstate="print"/>
          <a:srcRect l="30380" b="27373"/>
          <a:stretch>
            <a:fillRect/>
          </a:stretch>
        </p:blipFill>
        <p:spPr bwMode="auto">
          <a:xfrm>
            <a:off x="342900" y="279400"/>
            <a:ext cx="2095500" cy="838200"/>
          </a:xfrm>
          <a:prstGeom prst="rect">
            <a:avLst/>
          </a:prstGeom>
          <a:noFill/>
          <a:ln w="9525">
            <a:noFill/>
            <a:miter lim="800000"/>
            <a:headEnd/>
            <a:tailEnd/>
          </a:ln>
        </p:spPr>
      </p:pic>
      <p:sp>
        <p:nvSpPr>
          <p:cNvPr id="44034" name="Rectangle 2"/>
          <p:cNvSpPr>
            <a:spLocks noGrp="1" noChangeArrowheads="1"/>
          </p:cNvSpPr>
          <p:nvPr>
            <p:ph type="ctrTitle"/>
          </p:nvPr>
        </p:nvSpPr>
        <p:spPr>
          <a:xfrm>
            <a:off x="228600" y="1711325"/>
            <a:ext cx="8229600" cy="2131805"/>
          </a:xfrm>
        </p:spPr>
        <p:txBody>
          <a:bodyPr anchor="t"/>
          <a:lstStyle>
            <a:lvl1pPr>
              <a:defRPr lang="en-US" sz="3600" b="1" dirty="0">
                <a:solidFill>
                  <a:schemeClr val="bg1">
                    <a:lumMod val="50000"/>
                  </a:schemeClr>
                </a:solidFill>
                <a:latin typeface="+mj-lt"/>
                <a:ea typeface="+mj-ea"/>
                <a:cs typeface="+mj-cs"/>
              </a:defRPr>
            </a:lvl1pPr>
          </a:lstStyle>
          <a:p>
            <a:r>
              <a:rPr lang="en-US" dirty="0" smtClean="0"/>
              <a:t>Click to edit Master title style</a:t>
            </a:r>
            <a:endParaRPr lang="en-US" dirty="0"/>
          </a:p>
        </p:txBody>
      </p:sp>
      <p:sp>
        <p:nvSpPr>
          <p:cNvPr id="44035" name="Rectangle 3"/>
          <p:cNvSpPr>
            <a:spLocks noGrp="1" noChangeArrowheads="1"/>
          </p:cNvSpPr>
          <p:nvPr>
            <p:ph type="subTitle" idx="1"/>
          </p:nvPr>
        </p:nvSpPr>
        <p:spPr>
          <a:xfrm>
            <a:off x="4343400" y="4886740"/>
            <a:ext cx="4318000" cy="1219200"/>
          </a:xfrm>
        </p:spPr>
        <p:txBody>
          <a:bodyPr anchor="b"/>
          <a:lstStyle>
            <a:lvl1pPr marL="0" indent="0" algn="r">
              <a:buFont typeface="Wingdings" pitchFamily="2" charset="2"/>
              <a:buNone/>
              <a:defRPr sz="2800" b="1">
                <a:solidFill>
                  <a:schemeClr val="bg1">
                    <a:lumMod val="50000"/>
                  </a:schemeClr>
                </a:solidFill>
                <a:latin typeface="+mj-lt"/>
              </a:defRPr>
            </a:lvl1pPr>
          </a:lstStyle>
          <a:p>
            <a:r>
              <a:rPr lang="en-US" dirty="0"/>
              <a:t>Click to edit Master subtitle style</a:t>
            </a:r>
          </a:p>
        </p:txBody>
      </p:sp>
      <p:sp>
        <p:nvSpPr>
          <p:cNvPr id="6" name="Rectangle 5"/>
          <p:cNvSpPr/>
          <p:nvPr userDrawn="1"/>
        </p:nvSpPr>
        <p:spPr bwMode="auto">
          <a:xfrm>
            <a:off x="341290" y="1493950"/>
            <a:ext cx="8461420" cy="9144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86200" cy="614846"/>
          </a:xfrm>
        </p:spPr>
        <p:txBody>
          <a:bodyPr anchor="ct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
        <p:nvSpPr>
          <p:cNvPr id="3" name="Content Placeholder 2"/>
          <p:cNvSpPr>
            <a:spLocks noGrp="1"/>
          </p:cNvSpPr>
          <p:nvPr>
            <p:ph idx="1"/>
          </p:nvPr>
        </p:nvSpPr>
        <p:spPr>
          <a:xfrm>
            <a:off x="3575049" y="874643"/>
            <a:ext cx="5158133" cy="5251520"/>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Text Placeholder 3"/>
          <p:cNvSpPr>
            <a:spLocks noGrp="1"/>
          </p:cNvSpPr>
          <p:nvPr>
            <p:ph type="body" sz="half" idx="2"/>
          </p:nvPr>
        </p:nvSpPr>
        <p:spPr>
          <a:xfrm>
            <a:off x="323072" y="1435100"/>
            <a:ext cx="3142442"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lang="en-IN" sz="2200" b="1" dirty="0">
                <a:solidFill>
                  <a:schemeClr val="bg1">
                    <a:lumMod val="50000"/>
                  </a:schemeClr>
                </a:solidFill>
                <a:latin typeface="+mj-lt"/>
                <a:ea typeface="+mj-ea"/>
                <a:cs typeface="+mj-cs"/>
              </a:defRPr>
            </a:lvl1pPr>
          </a:lstStyle>
          <a:p>
            <a:r>
              <a:rPr lang="en-US" dirty="0" smtClean="0"/>
              <a:t>Click to edit Master title style</a:t>
            </a:r>
            <a:endParaRPr lang="en-IN"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056068"/>
            <a:ext cx="2114550" cy="5070095"/>
          </a:xfrm>
        </p:spPr>
        <p:txBody>
          <a:bodyPr vert="eaVert"/>
          <a:lstStyle>
            <a:lvl1pPr>
              <a:defRPr lang="en-IN" sz="2200" b="1" dirty="0">
                <a:solidFill>
                  <a:schemeClr val="bg1">
                    <a:lumMod val="50000"/>
                  </a:schemeClr>
                </a:solidFill>
                <a:latin typeface="+mj-lt"/>
                <a:ea typeface="+mj-ea"/>
                <a:cs typeface="+mj-cs"/>
              </a:defRPr>
            </a:lvl1pPr>
          </a:lstStyle>
          <a:p>
            <a:r>
              <a:rPr lang="en-US" dirty="0" smtClean="0"/>
              <a:t>Click to edit Master title style</a:t>
            </a:r>
            <a:endParaRPr lang="en-IN" dirty="0"/>
          </a:p>
        </p:txBody>
      </p:sp>
      <p:sp>
        <p:nvSpPr>
          <p:cNvPr id="3" name="Vertical Text Placeholder 2"/>
          <p:cNvSpPr>
            <a:spLocks noGrp="1"/>
          </p:cNvSpPr>
          <p:nvPr>
            <p:ph type="body" orient="vert" idx="1"/>
          </p:nvPr>
        </p:nvSpPr>
        <p:spPr>
          <a:xfrm>
            <a:off x="228600" y="1056068"/>
            <a:ext cx="6191250" cy="5070095"/>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292" y="1046922"/>
            <a:ext cx="8501408" cy="5079241"/>
          </a:xfrm>
        </p:spPr>
        <p:txBody>
          <a:bodyPr/>
          <a:lstStyle>
            <a:lvl1pPr>
              <a:buClr>
                <a:srgbClr val="C00000"/>
              </a:buClr>
              <a:defRPr sz="2000">
                <a:latin typeface="+mj-lt"/>
              </a:defRPr>
            </a:lvl1pPr>
            <a:lvl2pPr>
              <a:buClr>
                <a:srgbClr val="C00000"/>
              </a:buClr>
              <a:buFont typeface="Arial" pitchFamily="34" charset="0"/>
              <a:buChar char="»"/>
              <a:defRPr sz="1800">
                <a:latin typeface="+mj-lt"/>
              </a:defRPr>
            </a:lvl2pPr>
            <a:lvl3pPr>
              <a:buClr>
                <a:srgbClr val="C00000"/>
              </a:buClr>
              <a:buFont typeface="Wingdings" pitchFamily="2" charset="2"/>
              <a:buChar char="î"/>
              <a:defRPr sz="1800">
                <a:latin typeface="+mj-lt"/>
              </a:defRPr>
            </a:lvl3pPr>
            <a:lvl4pPr>
              <a:buClr>
                <a:srgbClr val="C00000"/>
              </a:buClr>
              <a:defRPr sz="1800">
                <a:latin typeface="+mj-lt"/>
              </a:defRPr>
            </a:lvl4pPr>
            <a:lvl5pPr>
              <a:buClr>
                <a:srgbClr val="C00000"/>
              </a:buCl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8"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292" y="1046922"/>
            <a:ext cx="8501408" cy="5079241"/>
          </a:xfrm>
        </p:spPr>
        <p:txBody>
          <a:bodyPr/>
          <a:lstStyle>
            <a:lvl1pPr>
              <a:buClr>
                <a:srgbClr val="C00000"/>
              </a:buClr>
              <a:defRPr sz="2000">
                <a:latin typeface="+mj-lt"/>
              </a:defRPr>
            </a:lvl1pPr>
            <a:lvl2pPr>
              <a:buClr>
                <a:srgbClr val="C00000"/>
              </a:buClr>
              <a:buFont typeface="Arial" pitchFamily="34" charset="0"/>
              <a:buChar char="»"/>
              <a:defRPr sz="1800">
                <a:latin typeface="+mj-lt"/>
              </a:defRPr>
            </a:lvl2pPr>
            <a:lvl3pPr>
              <a:buClr>
                <a:srgbClr val="C00000"/>
              </a:buClr>
              <a:buFont typeface="Wingdings" pitchFamily="2" charset="2"/>
              <a:buChar char="î"/>
              <a:defRPr sz="1800">
                <a:latin typeface="+mj-lt"/>
              </a:defRPr>
            </a:lvl3pPr>
            <a:lvl4pPr>
              <a:buClr>
                <a:srgbClr val="C00000"/>
              </a:buClr>
              <a:defRPr sz="1800">
                <a:latin typeface="+mj-lt"/>
              </a:defRPr>
            </a:lvl4pPr>
            <a:lvl5pPr>
              <a:buClr>
                <a:srgbClr val="C00000"/>
              </a:buCl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Rounded Rectangle 3"/>
          <p:cNvSpPr/>
          <p:nvPr userDrawn="1"/>
        </p:nvSpPr>
        <p:spPr bwMode="auto">
          <a:xfrm>
            <a:off x="0" y="-5948"/>
            <a:ext cx="6130344" cy="553792"/>
          </a:xfrm>
          <a:prstGeom prst="roundRect">
            <a:avLst>
              <a:gd name="adj" fmla="val 30621"/>
            </a:avLst>
          </a:prstGeom>
          <a:solidFill>
            <a:srgbClr val="EF680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5" name="Rectangle 4"/>
          <p:cNvSpPr/>
          <p:nvPr userDrawn="1"/>
        </p:nvSpPr>
        <p:spPr bwMode="auto">
          <a:xfrm>
            <a:off x="1932" y="0"/>
            <a:ext cx="6126480" cy="342900"/>
          </a:xfrm>
          <a:prstGeom prst="rect">
            <a:avLst/>
          </a:prstGeom>
          <a:solidFill>
            <a:srgbClr val="EF680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6" name="Rectangle 5"/>
          <p:cNvSpPr/>
          <p:nvPr userDrawn="1"/>
        </p:nvSpPr>
        <p:spPr bwMode="auto">
          <a:xfrm>
            <a:off x="0" y="203200"/>
            <a:ext cx="5577840" cy="342900"/>
          </a:xfrm>
          <a:prstGeom prst="rect">
            <a:avLst/>
          </a:prstGeom>
          <a:solidFill>
            <a:srgbClr val="EF680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8"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
        <p:nvSpPr>
          <p:cNvPr id="3" name="Content Placeholder 2"/>
          <p:cNvSpPr>
            <a:spLocks noGrp="1"/>
          </p:cNvSpPr>
          <p:nvPr>
            <p:ph idx="1"/>
          </p:nvPr>
        </p:nvSpPr>
        <p:spPr>
          <a:xfrm>
            <a:off x="283292" y="1046922"/>
            <a:ext cx="8501408" cy="5079241"/>
          </a:xfrm>
        </p:spPr>
        <p:txBody>
          <a:bodyPr/>
          <a:lstStyle>
            <a:lvl1pPr>
              <a:buClr>
                <a:srgbClr val="C00000"/>
              </a:buClr>
              <a:defRPr sz="2000">
                <a:latin typeface="+mj-lt"/>
              </a:defRPr>
            </a:lvl1pPr>
            <a:lvl2pPr>
              <a:buClr>
                <a:srgbClr val="C00000"/>
              </a:buClr>
              <a:buFont typeface="Arial" pitchFamily="34" charset="0"/>
              <a:buChar char="»"/>
              <a:defRPr sz="1800">
                <a:latin typeface="+mj-lt"/>
              </a:defRPr>
            </a:lvl2pPr>
            <a:lvl3pPr>
              <a:buClr>
                <a:srgbClr val="C00000"/>
              </a:buClr>
              <a:buFont typeface="Wingdings" pitchFamily="2" charset="2"/>
              <a:buChar char="î"/>
              <a:defRPr sz="1800">
                <a:latin typeface="+mj-lt"/>
              </a:defRPr>
            </a:lvl3pPr>
            <a:lvl4pPr>
              <a:buClr>
                <a:srgbClr val="C00000"/>
              </a:buClr>
              <a:defRPr sz="1800">
                <a:latin typeface="+mj-lt"/>
              </a:defRPr>
            </a:lvl4pPr>
            <a:lvl5pPr>
              <a:buClr>
                <a:srgbClr val="C00000"/>
              </a:buCl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Rounded Rectangle 3"/>
          <p:cNvSpPr/>
          <p:nvPr userDrawn="1"/>
        </p:nvSpPr>
        <p:spPr bwMode="auto">
          <a:xfrm>
            <a:off x="0" y="-5948"/>
            <a:ext cx="6130344" cy="553792"/>
          </a:xfrm>
          <a:prstGeom prst="roundRect">
            <a:avLst>
              <a:gd name="adj" fmla="val 30621"/>
            </a:avLst>
          </a:prstGeom>
          <a:solidFill>
            <a:srgbClr val="B8C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5" name="Rectangle 4"/>
          <p:cNvSpPr/>
          <p:nvPr userDrawn="1"/>
        </p:nvSpPr>
        <p:spPr bwMode="auto">
          <a:xfrm>
            <a:off x="1932" y="0"/>
            <a:ext cx="6126480" cy="342900"/>
          </a:xfrm>
          <a:prstGeom prst="rect">
            <a:avLst/>
          </a:prstGeom>
          <a:solidFill>
            <a:srgbClr val="B8C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6" name="Rectangle 5"/>
          <p:cNvSpPr/>
          <p:nvPr userDrawn="1"/>
        </p:nvSpPr>
        <p:spPr bwMode="auto">
          <a:xfrm>
            <a:off x="0" y="203200"/>
            <a:ext cx="5577840" cy="342900"/>
          </a:xfrm>
          <a:prstGeom prst="rect">
            <a:avLst/>
          </a:prstGeom>
          <a:solidFill>
            <a:srgbClr val="B8C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292" y="1046922"/>
            <a:ext cx="8501408" cy="5079241"/>
          </a:xfrm>
        </p:spPr>
        <p:txBody>
          <a:bodyPr/>
          <a:lstStyle>
            <a:lvl1pPr>
              <a:buClr>
                <a:srgbClr val="C00000"/>
              </a:buClr>
              <a:defRPr sz="2000">
                <a:latin typeface="+mj-lt"/>
              </a:defRPr>
            </a:lvl1pPr>
            <a:lvl2pPr>
              <a:buClr>
                <a:srgbClr val="C00000"/>
              </a:buClr>
              <a:buFont typeface="Arial" pitchFamily="34" charset="0"/>
              <a:buChar char="»"/>
              <a:defRPr sz="1800">
                <a:latin typeface="+mj-lt"/>
              </a:defRPr>
            </a:lvl2pPr>
            <a:lvl3pPr>
              <a:buClr>
                <a:srgbClr val="C00000"/>
              </a:buClr>
              <a:buFont typeface="Wingdings" pitchFamily="2" charset="2"/>
              <a:buChar char="î"/>
              <a:defRPr sz="1800">
                <a:latin typeface="+mj-lt"/>
              </a:defRPr>
            </a:lvl3pPr>
            <a:lvl4pPr>
              <a:buClr>
                <a:srgbClr val="C00000"/>
              </a:buClr>
              <a:defRPr sz="1800">
                <a:latin typeface="+mj-lt"/>
              </a:defRPr>
            </a:lvl4pPr>
            <a:lvl5pPr>
              <a:buClr>
                <a:srgbClr val="C00000"/>
              </a:buCl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Rounded Rectangle 3"/>
          <p:cNvSpPr/>
          <p:nvPr userDrawn="1"/>
        </p:nvSpPr>
        <p:spPr bwMode="auto">
          <a:xfrm>
            <a:off x="0" y="-5948"/>
            <a:ext cx="6130344" cy="553792"/>
          </a:xfrm>
          <a:prstGeom prst="roundRect">
            <a:avLst>
              <a:gd name="adj" fmla="val 30621"/>
            </a:avLst>
          </a:prstGeom>
          <a:solidFill>
            <a:srgbClr val="4EA2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5" name="Rectangle 4"/>
          <p:cNvSpPr/>
          <p:nvPr userDrawn="1"/>
        </p:nvSpPr>
        <p:spPr bwMode="auto">
          <a:xfrm>
            <a:off x="1932" y="0"/>
            <a:ext cx="6126480" cy="342900"/>
          </a:xfrm>
          <a:prstGeom prst="rect">
            <a:avLst/>
          </a:prstGeom>
          <a:solidFill>
            <a:srgbClr val="4EA2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6" name="Rectangle 5"/>
          <p:cNvSpPr/>
          <p:nvPr userDrawn="1"/>
        </p:nvSpPr>
        <p:spPr bwMode="auto">
          <a:xfrm>
            <a:off x="0" y="203200"/>
            <a:ext cx="5577840" cy="342900"/>
          </a:xfrm>
          <a:prstGeom prst="rect">
            <a:avLst/>
          </a:prstGeom>
          <a:solidFill>
            <a:srgbClr val="4EA2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8"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userDrawn="1"/>
        </p:nvGrpSpPr>
        <p:grpSpPr>
          <a:xfrm>
            <a:off x="330200" y="2730500"/>
            <a:ext cx="8458201" cy="3276600"/>
            <a:chOff x="330200" y="2730500"/>
            <a:chExt cx="8458201" cy="3276600"/>
          </a:xfrm>
        </p:grpSpPr>
        <p:sp>
          <p:nvSpPr>
            <p:cNvPr id="6" name="Rounded Rectangle 5"/>
            <p:cNvSpPr/>
            <p:nvPr userDrawn="1"/>
          </p:nvSpPr>
          <p:spPr bwMode="auto">
            <a:xfrm>
              <a:off x="330200" y="2730500"/>
              <a:ext cx="8458200" cy="3276600"/>
            </a:xfrm>
            <a:prstGeom prst="roundRect">
              <a:avLst>
                <a:gd name="adj" fmla="val 4652"/>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p:txBody>
        </p:sp>
        <p:sp>
          <p:nvSpPr>
            <p:cNvPr id="7" name="Flowchart: Delay 6"/>
            <p:cNvSpPr/>
            <p:nvPr userDrawn="1"/>
          </p:nvSpPr>
          <p:spPr bwMode="auto">
            <a:xfrm rot="16200000">
              <a:off x="4133851" y="-565150"/>
              <a:ext cx="850900" cy="8458200"/>
            </a:xfrm>
            <a:prstGeom prst="flowChartDelay">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8" name="Rounded Rectangle 7"/>
            <p:cNvSpPr/>
            <p:nvPr userDrawn="1"/>
          </p:nvSpPr>
          <p:spPr bwMode="auto">
            <a:xfrm>
              <a:off x="330200" y="3898900"/>
              <a:ext cx="8458200" cy="2108200"/>
            </a:xfrm>
            <a:prstGeom prst="roundRect">
              <a:avLst>
                <a:gd name="adj" fmla="val 46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ndParaRPr>
            </a:p>
          </p:txBody>
        </p:sp>
      </p:grpSp>
      <p:sp>
        <p:nvSpPr>
          <p:cNvPr id="2" name="Title 1"/>
          <p:cNvSpPr>
            <a:spLocks noGrp="1"/>
          </p:cNvSpPr>
          <p:nvPr userDrawn="1">
            <p:ph type="title"/>
          </p:nvPr>
        </p:nvSpPr>
        <p:spPr>
          <a:xfrm>
            <a:off x="722313" y="4406900"/>
            <a:ext cx="7772400" cy="1362075"/>
          </a:xfrm>
        </p:spPr>
        <p:txBody>
          <a:bodyPr anchor="t"/>
          <a:lstStyle>
            <a:lvl1pPr algn="l">
              <a:defRPr lang="en-IN" sz="4000" b="1" cap="all" dirty="0">
                <a:solidFill>
                  <a:schemeClr val="bg1"/>
                </a:solidFill>
                <a:latin typeface="+mj-lt"/>
                <a:ea typeface="+mj-ea"/>
                <a:cs typeface="+mj-cs"/>
              </a:defRPr>
            </a:lvl1pPr>
          </a:lstStyle>
          <a:p>
            <a:r>
              <a:rPr lang="en-US" dirty="0" smtClean="0"/>
              <a:t>Click to edit Master title style</a:t>
            </a:r>
            <a:endParaRPr lang="en-IN" dirty="0"/>
          </a:p>
        </p:txBody>
      </p:sp>
      <p:sp>
        <p:nvSpPr>
          <p:cNvPr id="3" name="Text Placeholder 2"/>
          <p:cNvSpPr>
            <a:spLocks noGrp="1"/>
          </p:cNvSpPr>
          <p:nvPr userDrawn="1">
            <p:ph type="body" idx="1"/>
          </p:nvPr>
        </p:nvSpPr>
        <p:spPr>
          <a:xfrm>
            <a:off x="722313" y="2906713"/>
            <a:ext cx="7772400" cy="1500187"/>
          </a:xfrm>
        </p:spPr>
        <p:txBody>
          <a:bodyPr anchor="b"/>
          <a:lstStyle>
            <a:lvl1pPr marL="0" indent="0">
              <a:buNone/>
              <a:defRPr lang="en-US" sz="2000" b="1" cap="none" baseline="0" dirty="0" smtClean="0">
                <a:solidFill>
                  <a:schemeClr val="bg1"/>
                </a:solidFill>
                <a:latin typeface="+mj-lt"/>
                <a:ea typeface="+mj-ea"/>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p:nvPr userDrawn="1"/>
        </p:nvSpPr>
        <p:spPr bwMode="auto">
          <a:xfrm>
            <a:off x="0" y="0"/>
            <a:ext cx="6451600" cy="548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1775" y="1204913"/>
            <a:ext cx="4151313" cy="492125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half" idx="2"/>
          </p:nvPr>
        </p:nvSpPr>
        <p:spPr>
          <a:xfrm>
            <a:off x="4535488" y="1204913"/>
            <a:ext cx="4151312" cy="492125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592957" cy="613258"/>
          </a:xfrm>
        </p:spPr>
        <p:txBody>
          <a:bodyPr/>
          <a:lstStyle>
            <a:lvl1pPr algn="l" rtl="0" eaLnBrk="1" fontAlgn="base" hangingPunct="1">
              <a:spcBef>
                <a:spcPct val="0"/>
              </a:spcBef>
              <a:spcAft>
                <a:spcPct val="0"/>
              </a:spcAft>
              <a:defRPr lang="en-IN" sz="2200" b="1" dirty="0">
                <a:solidFill>
                  <a:schemeClr val="bg1"/>
                </a:solidFill>
                <a:latin typeface="+mj-lt"/>
                <a:ea typeface="+mj-ea"/>
                <a:cs typeface="+mj-cs"/>
              </a:defRPr>
            </a:lvl1pPr>
          </a:lstStyle>
          <a:p>
            <a:r>
              <a:rPr lang="en-US" dirty="0" smtClean="0"/>
              <a:t>Click to edit Master title style</a:t>
            </a:r>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macmillanpublishingsolutions.com/" TargetMode="Externa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D:\E\Vikas-1\00 - Role = CMG Year 2\zMarketing &amp; PR\NEW Branding\New Logo MPS Ltd\New Logo-MPS\New Logo-MPS-JPEG.jpg"/>
          <p:cNvPicPr>
            <a:picLocks noChangeAspect="1" noChangeArrowheads="1"/>
          </p:cNvPicPr>
          <p:nvPr userDrawn="1"/>
        </p:nvPicPr>
        <p:blipFill>
          <a:blip r:embed="rId16" cstate="print"/>
          <a:srcRect l="31437" t="-13523"/>
          <a:stretch>
            <a:fillRect/>
          </a:stretch>
        </p:blipFill>
        <p:spPr bwMode="auto">
          <a:xfrm>
            <a:off x="7607300" y="0"/>
            <a:ext cx="1166813" cy="506413"/>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231775" y="811212"/>
            <a:ext cx="8455025" cy="5348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 Click to edit Master text styles Click to edit Master text styles</a:t>
            </a:r>
          </a:p>
          <a:p>
            <a:pPr lvl="0"/>
            <a:r>
              <a:rPr lang="en-GB" dirty="0" smtClean="0"/>
              <a:t>Click to edit Master text styles</a:t>
            </a:r>
          </a:p>
          <a:p>
            <a:pPr lvl="1"/>
            <a:r>
              <a:rPr lang="en-GB" dirty="0" smtClean="0"/>
              <a:t>Second level, Second level Second level Second level Second level Second level Second level Second level Second level </a:t>
            </a:r>
          </a:p>
          <a:p>
            <a:pPr lvl="2"/>
            <a:r>
              <a:rPr lang="en-GB" dirty="0" smtClean="0"/>
              <a:t>Third level</a:t>
            </a:r>
          </a:p>
          <a:p>
            <a:pPr lvl="3"/>
            <a:r>
              <a:rPr lang="en-GB" dirty="0" smtClean="0"/>
              <a:t>Fourth level</a:t>
            </a:r>
          </a:p>
          <a:p>
            <a:pPr lvl="4"/>
            <a:r>
              <a:rPr lang="en-GB" dirty="0" smtClean="0"/>
              <a:t>Fifth level</a:t>
            </a:r>
          </a:p>
        </p:txBody>
      </p:sp>
      <p:sp>
        <p:nvSpPr>
          <p:cNvPr id="12" name="Rectangle 10"/>
          <p:cNvSpPr>
            <a:spLocks noChangeArrowheads="1"/>
          </p:cNvSpPr>
          <p:nvPr userDrawn="1"/>
        </p:nvSpPr>
        <p:spPr bwMode="auto">
          <a:xfrm>
            <a:off x="8478860" y="6248400"/>
            <a:ext cx="323850" cy="323850"/>
          </a:xfrm>
          <a:prstGeom prst="rect">
            <a:avLst/>
          </a:prstGeom>
          <a:noFill/>
          <a:ln w="9525">
            <a:solidFill>
              <a:srgbClr val="C6BFB9"/>
            </a:solidFill>
            <a:miter lim="800000"/>
            <a:headEnd/>
            <a:tailEnd/>
          </a:ln>
          <a:effectLst/>
        </p:spPr>
        <p:txBody>
          <a:bodyPr lIns="0" tIns="0" rIns="0" bIns="0" anchor="ctr" anchorCtr="1"/>
          <a:lstStyle/>
          <a:p>
            <a:pPr algn="ctr">
              <a:defRPr/>
            </a:pPr>
            <a:fld id="{96BFE82A-580F-4F14-AFBA-F9AF010C650E}" type="slidenum">
              <a:rPr lang="en-GB" sz="1200" b="0">
                <a:solidFill>
                  <a:srgbClr val="C6BFB9"/>
                </a:solidFill>
                <a:latin typeface="+mj-lt"/>
                <a:cs typeface="+mn-cs"/>
              </a:rPr>
              <a:pPr algn="ctr">
                <a:defRPr/>
              </a:pPr>
              <a:t>‹#›</a:t>
            </a:fld>
            <a:endParaRPr lang="en-GB" sz="1200" b="0" dirty="0">
              <a:solidFill>
                <a:srgbClr val="C6BFB9"/>
              </a:solidFill>
              <a:latin typeface="+mj-lt"/>
              <a:cs typeface="+mn-cs"/>
            </a:endParaRPr>
          </a:p>
        </p:txBody>
      </p:sp>
      <p:sp>
        <p:nvSpPr>
          <p:cNvPr id="13" name="Text Box 7">
            <a:hlinkClick r:id="rId17"/>
          </p:cNvPr>
          <p:cNvSpPr txBox="1">
            <a:spLocks noChangeArrowheads="1"/>
          </p:cNvSpPr>
          <p:nvPr userDrawn="1"/>
        </p:nvSpPr>
        <p:spPr bwMode="auto">
          <a:xfrm>
            <a:off x="557213" y="6269038"/>
            <a:ext cx="7870825" cy="336550"/>
          </a:xfrm>
          <a:prstGeom prst="rect">
            <a:avLst/>
          </a:prstGeom>
          <a:noFill/>
          <a:ln w="9525">
            <a:noFill/>
            <a:miter lim="800000"/>
            <a:headEnd/>
            <a:tailEnd/>
          </a:ln>
          <a:effectLst/>
        </p:spPr>
        <p:txBody>
          <a:bodyPr>
            <a:spAutoFit/>
          </a:bodyPr>
          <a:lstStyle/>
          <a:p>
            <a:pPr algn="ctr">
              <a:spcBef>
                <a:spcPct val="50000"/>
              </a:spcBef>
              <a:defRPr/>
            </a:pPr>
            <a:r>
              <a:rPr lang="en-US" sz="1600" b="0" spc="20" dirty="0" smtClean="0">
                <a:solidFill>
                  <a:schemeClr val="bg1">
                    <a:lumMod val="50000"/>
                  </a:schemeClr>
                </a:solidFill>
                <a:latin typeface="+mj-lt"/>
              </a:rPr>
              <a:t>www.adi-mps.com</a:t>
            </a:r>
            <a:endParaRPr lang="en-US" sz="1600" b="0" spc="20" dirty="0">
              <a:solidFill>
                <a:schemeClr val="bg1">
                  <a:lumMod val="50000"/>
                </a:schemeClr>
              </a:solidFill>
              <a:latin typeface="+mj-lt"/>
            </a:endParaRPr>
          </a:p>
        </p:txBody>
      </p:sp>
      <p:cxnSp>
        <p:nvCxnSpPr>
          <p:cNvPr id="1032" name="Straight Connector 13"/>
          <p:cNvCxnSpPr>
            <a:cxnSpLocks noChangeShapeType="1"/>
          </p:cNvCxnSpPr>
          <p:nvPr userDrawn="1"/>
        </p:nvCxnSpPr>
        <p:spPr bwMode="auto">
          <a:xfrm>
            <a:off x="341290" y="6254750"/>
            <a:ext cx="8046720" cy="1588"/>
          </a:xfrm>
          <a:prstGeom prst="line">
            <a:avLst/>
          </a:prstGeom>
          <a:noFill/>
          <a:ln w="9525" algn="ctr">
            <a:solidFill>
              <a:srgbClr val="C00000"/>
            </a:solidFill>
            <a:round/>
            <a:headEnd/>
            <a:tailEnd/>
          </a:ln>
        </p:spPr>
      </p:cxnSp>
      <p:sp>
        <p:nvSpPr>
          <p:cNvPr id="9" name="Rectangle 8"/>
          <p:cNvSpPr/>
          <p:nvPr userDrawn="1"/>
        </p:nvSpPr>
        <p:spPr bwMode="auto">
          <a:xfrm>
            <a:off x="341290" y="634637"/>
            <a:ext cx="8461420" cy="9144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0" name="Rectangle 9"/>
          <p:cNvSpPr/>
          <p:nvPr userDrawn="1"/>
        </p:nvSpPr>
        <p:spPr bwMode="auto">
          <a:xfrm>
            <a:off x="-3269" y="0"/>
            <a:ext cx="2112136" cy="557784"/>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1" name="Rectangle 10"/>
          <p:cNvSpPr/>
          <p:nvPr userDrawn="1"/>
        </p:nvSpPr>
        <p:spPr bwMode="auto">
          <a:xfrm>
            <a:off x="5173908" y="0"/>
            <a:ext cx="2112136" cy="27432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4" name="Rounded Rectangle 13"/>
          <p:cNvSpPr/>
          <p:nvPr userDrawn="1"/>
        </p:nvSpPr>
        <p:spPr bwMode="auto">
          <a:xfrm>
            <a:off x="0" y="0"/>
            <a:ext cx="7289800" cy="557784"/>
          </a:xfrm>
          <a:prstGeom prst="roundRect">
            <a:avLst>
              <a:gd name="adj" fmla="val 30621"/>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j-lt"/>
            </a:endParaRPr>
          </a:p>
        </p:txBody>
      </p:sp>
      <p:sp>
        <p:nvSpPr>
          <p:cNvPr id="1027" name="Rectangle 2"/>
          <p:cNvSpPr>
            <a:spLocks noGrp="1" noChangeArrowheads="1"/>
          </p:cNvSpPr>
          <p:nvPr>
            <p:ph type="title"/>
          </p:nvPr>
        </p:nvSpPr>
        <p:spPr bwMode="auto">
          <a:xfrm>
            <a:off x="0" y="0"/>
            <a:ext cx="6019800" cy="661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36" r:id="rId4"/>
    <p:sldLayoutId id="2147483735"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p:hf hdr="0" ftr="0"/>
  <p:txStyles>
    <p:title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p:titleStyle>
    <p:bodyStyle>
      <a:lvl1pPr marL="342900" indent="-342900" algn="l" rtl="0" eaLnBrk="0" fontAlgn="base" hangingPunct="0">
        <a:spcBef>
          <a:spcPct val="20000"/>
        </a:spcBef>
        <a:spcAft>
          <a:spcPct val="0"/>
        </a:spcAft>
        <a:buClr>
          <a:srgbClr val="C00000"/>
        </a:buClr>
        <a:buSzPct val="90000"/>
        <a:buFont typeface="Wingdings" pitchFamily="2" charset="2"/>
        <a:buChar char="§"/>
        <a:defRPr sz="2000">
          <a:solidFill>
            <a:schemeClr val="tx1"/>
          </a:solidFill>
          <a:latin typeface="+mj-lt"/>
          <a:ea typeface="+mn-ea"/>
          <a:cs typeface="+mn-cs"/>
        </a:defRPr>
      </a:lvl1pPr>
      <a:lvl2pPr marL="742950" indent="-285750" algn="l" rtl="0" eaLnBrk="0" fontAlgn="base" hangingPunct="0">
        <a:spcBef>
          <a:spcPct val="20000"/>
        </a:spcBef>
        <a:spcAft>
          <a:spcPct val="0"/>
        </a:spcAft>
        <a:buClr>
          <a:srgbClr val="C00000"/>
        </a:buClr>
        <a:buFont typeface="Arial" charset="0"/>
        <a:buChar char="•"/>
        <a:defRPr>
          <a:solidFill>
            <a:schemeClr val="tx1"/>
          </a:solidFill>
          <a:latin typeface="+mn-lt"/>
          <a:cs typeface="+mn-cs"/>
        </a:defRPr>
      </a:lvl2pPr>
      <a:lvl3pPr marL="1143000" indent="-228600" algn="l" rtl="0" eaLnBrk="0" fontAlgn="base" hangingPunct="0">
        <a:spcBef>
          <a:spcPct val="20000"/>
        </a:spcBef>
        <a:spcAft>
          <a:spcPct val="0"/>
        </a:spcAft>
        <a:buClr>
          <a:srgbClr val="C00000"/>
        </a:buClr>
        <a:buFont typeface="Frutiger" pitchFamily="34" charset="0"/>
        <a:buChar char="»"/>
        <a:defRPr>
          <a:solidFill>
            <a:schemeClr val="tx1"/>
          </a:solidFill>
          <a:latin typeface="+mn-lt"/>
          <a:cs typeface="+mn-cs"/>
        </a:defRPr>
      </a:lvl3pPr>
      <a:lvl4pPr marL="1600200" indent="-228600" algn="l" rtl="0" eaLnBrk="0" fontAlgn="base" hangingPunct="0">
        <a:spcBef>
          <a:spcPct val="20000"/>
        </a:spcBef>
        <a:spcAft>
          <a:spcPct val="0"/>
        </a:spcAft>
        <a:buClr>
          <a:srgbClr val="C00000"/>
        </a:buClr>
        <a:buChar char="–"/>
        <a:defRPr>
          <a:solidFill>
            <a:schemeClr val="tx1"/>
          </a:solidFill>
          <a:latin typeface="+mn-lt"/>
          <a:cs typeface="+mn-cs"/>
        </a:defRPr>
      </a:lvl4pPr>
      <a:lvl5pPr marL="2057400" indent="-228600" algn="l" rtl="0" eaLnBrk="0" fontAlgn="base" hangingPunct="0">
        <a:spcBef>
          <a:spcPct val="20000"/>
        </a:spcBef>
        <a:spcAft>
          <a:spcPct val="0"/>
        </a:spcAft>
        <a:buClr>
          <a:srgbClr val="C00000"/>
        </a:buClr>
        <a:buChar char="»"/>
        <a:defRPr>
          <a:solidFill>
            <a:schemeClr val="tx1"/>
          </a:solidFill>
          <a:latin typeface="+mn-lt"/>
          <a:cs typeface="+mn-cs"/>
        </a:defRPr>
      </a:lvl5pPr>
      <a:lvl6pPr marL="2514600" indent="-228600" algn="l" rtl="0" fontAlgn="base">
        <a:spcBef>
          <a:spcPct val="20000"/>
        </a:spcBef>
        <a:spcAft>
          <a:spcPct val="0"/>
        </a:spcAft>
        <a:buClr>
          <a:srgbClr val="FE4444"/>
        </a:buClr>
        <a:buChar char="»"/>
        <a:defRPr>
          <a:solidFill>
            <a:schemeClr val="tx1"/>
          </a:solidFill>
          <a:latin typeface="+mn-lt"/>
          <a:cs typeface="+mn-cs"/>
        </a:defRPr>
      </a:lvl6pPr>
      <a:lvl7pPr marL="2971800" indent="-228600" algn="l" rtl="0" fontAlgn="base">
        <a:spcBef>
          <a:spcPct val="20000"/>
        </a:spcBef>
        <a:spcAft>
          <a:spcPct val="0"/>
        </a:spcAft>
        <a:buClr>
          <a:srgbClr val="FE4444"/>
        </a:buClr>
        <a:buChar char="»"/>
        <a:defRPr>
          <a:solidFill>
            <a:schemeClr val="tx1"/>
          </a:solidFill>
          <a:latin typeface="+mn-lt"/>
          <a:cs typeface="+mn-cs"/>
        </a:defRPr>
      </a:lvl7pPr>
      <a:lvl8pPr marL="3429000" indent="-228600" algn="l" rtl="0" fontAlgn="base">
        <a:spcBef>
          <a:spcPct val="20000"/>
        </a:spcBef>
        <a:spcAft>
          <a:spcPct val="0"/>
        </a:spcAft>
        <a:buClr>
          <a:srgbClr val="FE4444"/>
        </a:buClr>
        <a:buChar char="»"/>
        <a:defRPr>
          <a:solidFill>
            <a:schemeClr val="tx1"/>
          </a:solidFill>
          <a:latin typeface="+mn-lt"/>
          <a:cs typeface="+mn-cs"/>
        </a:defRPr>
      </a:lvl8pPr>
      <a:lvl9pPr marL="3886200" indent="-228600" algn="l" rtl="0" fontAlgn="base">
        <a:spcBef>
          <a:spcPct val="20000"/>
        </a:spcBef>
        <a:spcAft>
          <a:spcPct val="0"/>
        </a:spcAft>
        <a:buClr>
          <a:srgbClr val="FE4444"/>
        </a:buClr>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7.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sunit.malhotra@adi-mp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adi-mp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51083" y="4886740"/>
            <a:ext cx="4910317" cy="1219200"/>
          </a:xfrm>
        </p:spPr>
        <p:txBody>
          <a:bodyPr/>
          <a:lstStyle/>
          <a:p>
            <a:endParaRPr lang="en-US" sz="2400" dirty="0" smtClean="0">
              <a:solidFill>
                <a:srgbClr val="000000"/>
              </a:solidFill>
              <a:latin typeface="Calibri"/>
              <a:cs typeface="Calibri"/>
            </a:endParaRPr>
          </a:p>
          <a:p>
            <a:endParaRPr lang="en-US" sz="2400" dirty="0">
              <a:solidFill>
                <a:srgbClr val="000000"/>
              </a:solidFill>
              <a:latin typeface="Calibri"/>
              <a:cs typeface="Calibri"/>
            </a:endParaRPr>
          </a:p>
        </p:txBody>
      </p:sp>
      <p:sp>
        <p:nvSpPr>
          <p:cNvPr id="8" name="TextBox 7"/>
          <p:cNvSpPr txBox="1"/>
          <p:nvPr/>
        </p:nvSpPr>
        <p:spPr>
          <a:xfrm>
            <a:off x="766745" y="2202383"/>
            <a:ext cx="7294226" cy="1077218"/>
          </a:xfrm>
          <a:prstGeom prst="rect">
            <a:avLst/>
          </a:prstGeom>
          <a:noFill/>
        </p:spPr>
        <p:txBody>
          <a:bodyPr wrap="square" rtlCol="0">
            <a:spAutoFit/>
          </a:bodyPr>
          <a:lstStyle/>
          <a:p>
            <a:pPr algn="ctr"/>
            <a:r>
              <a:rPr lang="en-US" sz="2800" dirty="0" smtClean="0">
                <a:solidFill>
                  <a:prstClr val="black"/>
                </a:solidFill>
              </a:rPr>
              <a:t>MPS Limited</a:t>
            </a:r>
            <a:endParaRPr lang="en-US" sz="2800" b="0" i="1" dirty="0" smtClean="0">
              <a:solidFill>
                <a:prstClr val="black"/>
              </a:solidFill>
            </a:endParaRPr>
          </a:p>
          <a:p>
            <a:pPr algn="ctr"/>
            <a:endParaRPr lang="en-US" i="1" dirty="0">
              <a:solidFill>
                <a:prstClr val="black"/>
              </a:solidFill>
            </a:endParaRPr>
          </a:p>
          <a:p>
            <a:pPr algn="ctr"/>
            <a:r>
              <a:rPr lang="en-US" dirty="0" smtClean="0">
                <a:solidFill>
                  <a:prstClr val="black"/>
                </a:solidFill>
              </a:rPr>
              <a:t>Q4 and FY’14 Earnings Presentation</a:t>
            </a:r>
            <a:endParaRPr lang="en-US" dirty="0">
              <a:solidFill>
                <a:prstClr val="black"/>
              </a:solidFill>
            </a:endParaRPr>
          </a:p>
        </p:txBody>
      </p:sp>
      <p:pic>
        <p:nvPicPr>
          <p:cNvPr id="5" name="Picture 3"/>
          <p:cNvPicPr>
            <a:picLocks noChangeAspect="1" noChangeArrowheads="1"/>
          </p:cNvPicPr>
          <p:nvPr/>
        </p:nvPicPr>
        <p:blipFill>
          <a:blip r:embed="rId3" cstate="print"/>
          <a:srcRect/>
          <a:stretch>
            <a:fillRect/>
          </a:stretch>
        </p:blipFill>
        <p:spPr bwMode="auto">
          <a:xfrm>
            <a:off x="1513609" y="3503469"/>
            <a:ext cx="1524000" cy="1078056"/>
          </a:xfrm>
          <a:prstGeom prst="rect">
            <a:avLst/>
          </a:prstGeom>
          <a:noFill/>
          <a:ln w="3175">
            <a:solidFill>
              <a:schemeClr val="tx1"/>
            </a:solid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4603172" y="3505200"/>
            <a:ext cx="1399310" cy="1076325"/>
          </a:xfrm>
          <a:prstGeom prst="rect">
            <a:avLst/>
          </a:prstGeom>
          <a:noFill/>
          <a:ln w="3175">
            <a:solidFill>
              <a:schemeClr val="tx1"/>
            </a:solidFill>
            <a:miter lim="800000"/>
            <a:headEnd/>
            <a:tailEnd/>
          </a:ln>
          <a:effectLst/>
        </p:spPr>
      </p:pic>
      <p:pic>
        <p:nvPicPr>
          <p:cNvPr id="7" name="Picture 8"/>
          <p:cNvPicPr>
            <a:picLocks noChangeAspect="1" noChangeArrowheads="1"/>
          </p:cNvPicPr>
          <p:nvPr/>
        </p:nvPicPr>
        <p:blipFill>
          <a:blip r:embed="rId5" cstate="print"/>
          <a:srcRect/>
          <a:stretch>
            <a:fillRect/>
          </a:stretch>
        </p:blipFill>
        <p:spPr bwMode="auto">
          <a:xfrm>
            <a:off x="3055794" y="3506068"/>
            <a:ext cx="1523999" cy="1075458"/>
          </a:xfrm>
          <a:prstGeom prst="rect">
            <a:avLst/>
          </a:prstGeom>
          <a:noFill/>
          <a:ln w="3175">
            <a:solidFill>
              <a:schemeClr val="tx1"/>
            </a:solidFill>
            <a:miter lim="800000"/>
            <a:headEnd/>
            <a:tailEnd/>
          </a:ln>
          <a:effectLst/>
        </p:spPr>
      </p:pic>
      <p:pic>
        <p:nvPicPr>
          <p:cNvPr id="9" name="Picture 9"/>
          <p:cNvPicPr>
            <a:picLocks noChangeAspect="1" noChangeArrowheads="1"/>
          </p:cNvPicPr>
          <p:nvPr/>
        </p:nvPicPr>
        <p:blipFill>
          <a:blip r:embed="rId6" cstate="print"/>
          <a:srcRect/>
          <a:stretch>
            <a:fillRect/>
          </a:stretch>
        </p:blipFill>
        <p:spPr bwMode="auto">
          <a:xfrm>
            <a:off x="6016337" y="3500870"/>
            <a:ext cx="1427018" cy="1094047"/>
          </a:xfrm>
          <a:prstGeom prst="rect">
            <a:avLst/>
          </a:prstGeom>
          <a:noFill/>
          <a:ln w="3175">
            <a:solidFill>
              <a:schemeClr val="tx1"/>
            </a:solidFill>
            <a:miter lim="800000"/>
            <a:headEnd/>
            <a:tailEnd/>
          </a:ln>
          <a:effectLst/>
        </p:spPr>
      </p:pic>
    </p:spTree>
    <p:extLst>
      <p:ext uri="{BB962C8B-B14F-4D97-AF65-F5344CB8AC3E}">
        <p14:creationId xmlns:p14="http://schemas.microsoft.com/office/powerpoint/2010/main" val="427262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305" y="58638"/>
            <a:ext cx="7506840"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lang="en-US" sz="2000" dirty="0" smtClean="0">
                <a:solidFill>
                  <a:srgbClr val="FFFFFF"/>
                </a:solidFill>
                <a:latin typeface="Arial"/>
                <a:cs typeface="Arial"/>
              </a:rPr>
              <a:t>Standing sturdy at the consolidated level </a:t>
            </a:r>
            <a:endParaRPr lang="en-US" sz="2000" dirty="0">
              <a:solidFill>
                <a:srgbClr val="FFFFFF"/>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567193470"/>
              </p:ext>
            </p:extLst>
          </p:nvPr>
        </p:nvGraphicFramePr>
        <p:xfrm>
          <a:off x="666061" y="1595549"/>
          <a:ext cx="5152847" cy="3044961"/>
        </p:xfrm>
        <a:graphic>
          <a:graphicData uri="http://schemas.openxmlformats.org/drawingml/2006/table">
            <a:tbl>
              <a:tblPr/>
              <a:tblGrid>
                <a:gridCol w="3876019"/>
                <a:gridCol w="1276828"/>
              </a:tblGrid>
              <a:tr h="327545">
                <a:tc>
                  <a:txBody>
                    <a:bodyPr/>
                    <a:lstStyle/>
                    <a:p>
                      <a:pPr algn="l" fontAlgn="b"/>
                      <a:r>
                        <a:rPr lang="en-US" sz="1200" b="1" i="0" u="none" strike="noStrike" dirty="0" smtClean="0">
                          <a:effectLst/>
                          <a:latin typeface="Arial" panose="020B0604020202020204" pitchFamily="34" charset="0"/>
                        </a:rPr>
                        <a:t>FY14</a:t>
                      </a:r>
                      <a:r>
                        <a:rPr lang="en-US" sz="1200" b="1" i="0" u="none" strike="noStrike" baseline="0" dirty="0" smtClean="0">
                          <a:effectLst/>
                          <a:latin typeface="Arial" panose="020B0604020202020204" pitchFamily="34" charset="0"/>
                        </a:rPr>
                        <a:t> Consolidated Results (In Rs mn)</a:t>
                      </a:r>
                      <a:endParaRPr lang="en-IN" sz="1200" b="1" i="0" u="none" strike="noStrike" dirty="0">
                        <a:effectLst/>
                        <a:latin typeface="Arial" panose="020B0604020202020204" pitchFamily="34" charset="0"/>
                      </a:endParaRPr>
                    </a:p>
                  </a:txBody>
                  <a:tcPr marL="9525" marR="9525" marT="9525"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endParaRPr lang="en-IN" sz="1200" b="1" i="0" u="none" strike="noStrike" dirty="0">
                        <a:effectLst/>
                        <a:latin typeface="Arial" panose="020B0604020202020204" pitchFamily="34" charset="0"/>
                      </a:endParaRPr>
                    </a:p>
                  </a:txBody>
                  <a:tcPr marL="9525" marR="9525" marT="9525" marB="0" anchor="ctr">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339677">
                <a:tc>
                  <a:txBody>
                    <a:bodyPr/>
                    <a:lstStyle/>
                    <a:p>
                      <a:pPr algn="l" fontAlgn="b"/>
                      <a:r>
                        <a:rPr lang="en-IN" sz="1200" b="0" i="0" u="none" strike="noStrike" dirty="0">
                          <a:effectLst/>
                          <a:latin typeface="Arial" panose="020B0604020202020204" pitchFamily="34" charset="0"/>
                        </a:rPr>
                        <a:t>Revenue</a:t>
                      </a:r>
                    </a:p>
                  </a:txBody>
                  <a:tcPr marL="9525" marR="9525" marT="9525" marB="0" anchor="ctr">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en-IN" sz="1200" b="0" i="0" u="none" strike="noStrike" dirty="0">
                          <a:effectLst/>
                          <a:latin typeface="Arial" panose="020B0604020202020204" pitchFamily="34" charset="0"/>
                        </a:rPr>
                        <a:t>  1,972.8 </a:t>
                      </a:r>
                    </a:p>
                  </a:txBody>
                  <a:tcPr marL="9525" marR="9525" marT="9525" marB="0" anchor="ctr">
                    <a:lnL>
                      <a:noFill/>
                    </a:lnL>
                    <a:lnR>
                      <a:noFill/>
                    </a:lnR>
                    <a:lnT w="12700" cap="flat" cmpd="sng" algn="ctr">
                      <a:solidFill>
                        <a:srgbClr val="FF0000"/>
                      </a:solidFill>
                      <a:prstDash val="solid"/>
                      <a:round/>
                      <a:headEnd type="none" w="med" len="med"/>
                      <a:tailEnd type="none" w="med" len="med"/>
                    </a:lnT>
                    <a:lnB>
                      <a:noFill/>
                    </a:lnB>
                  </a:tcPr>
                </a:tc>
              </a:tr>
              <a:tr h="339677">
                <a:tc>
                  <a:txBody>
                    <a:bodyPr/>
                    <a:lstStyle/>
                    <a:p>
                      <a:pPr algn="l" fontAlgn="b"/>
                      <a:r>
                        <a:rPr lang="en-IN" sz="1200" b="0" i="0" u="none" strike="noStrike" dirty="0" smtClean="0">
                          <a:effectLst/>
                          <a:latin typeface="Arial" panose="020B0604020202020204" pitchFamily="34" charset="0"/>
                        </a:rPr>
                        <a:t>EBITDA </a:t>
                      </a:r>
                      <a:endParaRPr lang="en-IN" sz="1200" b="0" i="0" u="none" strike="noStrike" dirty="0">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b"/>
                      <a:r>
                        <a:rPr lang="en-IN" sz="1200" b="0" i="0" u="none" strike="noStrike" dirty="0">
                          <a:effectLst/>
                          <a:latin typeface="Arial" panose="020B0604020202020204" pitchFamily="34" charset="0"/>
                        </a:rPr>
                        <a:t>     661.4 </a:t>
                      </a:r>
                    </a:p>
                  </a:txBody>
                  <a:tcPr marL="9525" marR="9525" marT="9525" marB="0" anchor="ctr">
                    <a:lnL>
                      <a:noFill/>
                    </a:lnL>
                    <a:lnR>
                      <a:noFill/>
                    </a:lnR>
                    <a:lnT>
                      <a:noFill/>
                    </a:lnT>
                    <a:lnB>
                      <a:noFill/>
                    </a:lnB>
                  </a:tcPr>
                </a:tc>
              </a:tr>
              <a:tr h="339677">
                <a:tc>
                  <a:txBody>
                    <a:bodyPr/>
                    <a:lstStyle/>
                    <a:p>
                      <a:pPr algn="l" fontAlgn="b"/>
                      <a:r>
                        <a:rPr lang="en-IN" sz="1200" b="1" i="0" u="none" strike="noStrike" dirty="0">
                          <a:effectLst/>
                          <a:latin typeface="Arial" panose="020B0604020202020204" pitchFamily="34" charset="0"/>
                        </a:rPr>
                        <a:t>EBITDA Margin</a:t>
                      </a:r>
                    </a:p>
                  </a:txBody>
                  <a:tcPr marL="9525" marR="9525" marT="9525" marB="0" anchor="ctr">
                    <a:lnL>
                      <a:noFill/>
                    </a:lnL>
                    <a:lnR>
                      <a:noFill/>
                    </a:lnR>
                    <a:lnT>
                      <a:noFill/>
                    </a:lnT>
                    <a:lnB>
                      <a:noFill/>
                    </a:lnB>
                  </a:tcPr>
                </a:tc>
                <a:tc>
                  <a:txBody>
                    <a:bodyPr/>
                    <a:lstStyle/>
                    <a:p>
                      <a:pPr algn="r" fontAlgn="b"/>
                      <a:r>
                        <a:rPr lang="en-IN" sz="1200" b="1" i="0" u="none" strike="noStrike" dirty="0">
                          <a:effectLst/>
                          <a:latin typeface="Arial" panose="020B0604020202020204" pitchFamily="34" charset="0"/>
                        </a:rPr>
                        <a:t>33.5%</a:t>
                      </a:r>
                    </a:p>
                  </a:txBody>
                  <a:tcPr marL="9525" marR="9525" marT="9525" marB="0" anchor="ctr">
                    <a:lnL>
                      <a:noFill/>
                    </a:lnL>
                    <a:lnR>
                      <a:noFill/>
                    </a:lnR>
                    <a:lnT>
                      <a:noFill/>
                    </a:lnT>
                    <a:lnB>
                      <a:noFill/>
                    </a:lnB>
                  </a:tcPr>
                </a:tc>
              </a:tr>
              <a:tr h="339677">
                <a:tc>
                  <a:txBody>
                    <a:bodyPr/>
                    <a:lstStyle/>
                    <a:p>
                      <a:pPr algn="l" fontAlgn="b"/>
                      <a:r>
                        <a:rPr lang="en-IN" sz="1200" b="0" i="0" u="none" strike="noStrike" dirty="0">
                          <a:effectLst/>
                          <a:latin typeface="Arial" panose="020B0604020202020204" pitchFamily="34" charset="0"/>
                        </a:rPr>
                        <a:t>PBT</a:t>
                      </a:r>
                    </a:p>
                  </a:txBody>
                  <a:tcPr marL="9525" marR="9525" marT="9525" marB="0" anchor="ctr">
                    <a:lnL>
                      <a:noFill/>
                    </a:lnL>
                    <a:lnR>
                      <a:noFill/>
                    </a:lnR>
                    <a:lnT>
                      <a:noFill/>
                    </a:lnT>
                    <a:lnB>
                      <a:noFill/>
                    </a:lnB>
                  </a:tcPr>
                </a:tc>
                <a:tc>
                  <a:txBody>
                    <a:bodyPr/>
                    <a:lstStyle/>
                    <a:p>
                      <a:pPr algn="r" fontAlgn="b"/>
                      <a:r>
                        <a:rPr lang="en-IN" sz="1200" b="0" i="0" u="none" strike="noStrike" dirty="0">
                          <a:effectLst/>
                          <a:latin typeface="Arial" panose="020B0604020202020204" pitchFamily="34" charset="0"/>
                        </a:rPr>
                        <a:t>     639.5 </a:t>
                      </a:r>
                    </a:p>
                  </a:txBody>
                  <a:tcPr marL="9525" marR="9525" marT="9525" marB="0" anchor="ctr">
                    <a:lnL>
                      <a:noFill/>
                    </a:lnL>
                    <a:lnR>
                      <a:noFill/>
                    </a:lnR>
                    <a:lnT>
                      <a:noFill/>
                    </a:lnT>
                    <a:lnB>
                      <a:noFill/>
                    </a:lnB>
                  </a:tcPr>
                </a:tc>
              </a:tr>
              <a:tr h="339677">
                <a:tc>
                  <a:txBody>
                    <a:bodyPr/>
                    <a:lstStyle/>
                    <a:p>
                      <a:pPr algn="l" fontAlgn="b"/>
                      <a:r>
                        <a:rPr lang="en-IN" sz="1200" b="0" i="0" u="none" strike="noStrike" dirty="0">
                          <a:effectLst/>
                          <a:latin typeface="Arial" panose="020B0604020202020204" pitchFamily="34" charset="0"/>
                        </a:rPr>
                        <a:t>Tax</a:t>
                      </a:r>
                    </a:p>
                  </a:txBody>
                  <a:tcPr marL="9525" marR="9525" marT="9525" marB="0" anchor="ctr">
                    <a:lnL>
                      <a:noFill/>
                    </a:lnL>
                    <a:lnR>
                      <a:noFill/>
                    </a:lnR>
                    <a:lnT>
                      <a:noFill/>
                    </a:lnT>
                    <a:lnB>
                      <a:noFill/>
                    </a:lnB>
                  </a:tcPr>
                </a:tc>
                <a:tc>
                  <a:txBody>
                    <a:bodyPr/>
                    <a:lstStyle/>
                    <a:p>
                      <a:pPr algn="r" fontAlgn="b"/>
                      <a:r>
                        <a:rPr lang="en-IN" sz="1200" b="0" i="0" u="none" strike="noStrike" dirty="0">
                          <a:effectLst/>
                          <a:latin typeface="Arial" panose="020B0604020202020204" pitchFamily="34" charset="0"/>
                        </a:rPr>
                        <a:t>     218.1 </a:t>
                      </a:r>
                    </a:p>
                  </a:txBody>
                  <a:tcPr marL="9525" marR="9525" marT="9525" marB="0" anchor="ctr">
                    <a:lnL>
                      <a:noFill/>
                    </a:lnL>
                    <a:lnR>
                      <a:noFill/>
                    </a:lnR>
                    <a:lnT>
                      <a:noFill/>
                    </a:lnT>
                    <a:lnB>
                      <a:noFill/>
                    </a:lnB>
                  </a:tcPr>
                </a:tc>
              </a:tr>
              <a:tr h="339677">
                <a:tc>
                  <a:txBody>
                    <a:bodyPr/>
                    <a:lstStyle/>
                    <a:p>
                      <a:pPr algn="l" fontAlgn="b"/>
                      <a:r>
                        <a:rPr lang="en-IN" sz="1200" b="0" i="0" u="none" strike="noStrike" dirty="0">
                          <a:effectLst/>
                          <a:latin typeface="Arial" panose="020B0604020202020204" pitchFamily="34" charset="0"/>
                        </a:rPr>
                        <a:t>PAT</a:t>
                      </a:r>
                    </a:p>
                  </a:txBody>
                  <a:tcPr marL="9525" marR="9525" marT="9525" marB="0" anchor="ctr">
                    <a:lnL>
                      <a:noFill/>
                    </a:lnL>
                    <a:lnR>
                      <a:noFill/>
                    </a:lnR>
                    <a:lnT>
                      <a:noFill/>
                    </a:lnT>
                    <a:lnB>
                      <a:noFill/>
                    </a:lnB>
                  </a:tcPr>
                </a:tc>
                <a:tc>
                  <a:txBody>
                    <a:bodyPr/>
                    <a:lstStyle/>
                    <a:p>
                      <a:pPr algn="r" fontAlgn="b"/>
                      <a:r>
                        <a:rPr lang="en-IN" sz="1200" b="0" i="0" u="none" strike="noStrike" dirty="0">
                          <a:effectLst/>
                          <a:latin typeface="Arial" panose="020B0604020202020204" pitchFamily="34" charset="0"/>
                        </a:rPr>
                        <a:t>     421.4 </a:t>
                      </a:r>
                    </a:p>
                  </a:txBody>
                  <a:tcPr marL="9525" marR="9525" marT="9525" marB="0" anchor="ctr">
                    <a:lnL>
                      <a:noFill/>
                    </a:lnL>
                    <a:lnR>
                      <a:noFill/>
                    </a:lnR>
                    <a:lnT>
                      <a:noFill/>
                    </a:lnT>
                    <a:lnB>
                      <a:noFill/>
                    </a:lnB>
                  </a:tcPr>
                </a:tc>
              </a:tr>
              <a:tr h="339677">
                <a:tc>
                  <a:txBody>
                    <a:bodyPr/>
                    <a:lstStyle/>
                    <a:p>
                      <a:pPr algn="l" fontAlgn="b"/>
                      <a:r>
                        <a:rPr lang="en-IN" sz="1200" b="1" i="0" u="none" strike="noStrike" dirty="0">
                          <a:effectLst/>
                          <a:latin typeface="Arial" panose="020B0604020202020204" pitchFamily="34" charset="0"/>
                        </a:rPr>
                        <a:t>PAT Margin</a:t>
                      </a:r>
                    </a:p>
                  </a:txBody>
                  <a:tcPr marL="9525" marR="9525" marT="9525" marB="0" anchor="ctr">
                    <a:lnL>
                      <a:noFill/>
                    </a:lnL>
                    <a:lnR>
                      <a:noFill/>
                    </a:lnR>
                    <a:lnT>
                      <a:noFill/>
                    </a:lnT>
                    <a:lnB>
                      <a:noFill/>
                    </a:lnB>
                  </a:tcPr>
                </a:tc>
                <a:tc>
                  <a:txBody>
                    <a:bodyPr/>
                    <a:lstStyle/>
                    <a:p>
                      <a:pPr algn="r" fontAlgn="b"/>
                      <a:r>
                        <a:rPr lang="en-IN" sz="1200" b="1" i="0" u="none" strike="noStrike" dirty="0">
                          <a:effectLst/>
                          <a:latin typeface="Arial" panose="020B0604020202020204" pitchFamily="34" charset="0"/>
                        </a:rPr>
                        <a:t>21.4%</a:t>
                      </a:r>
                    </a:p>
                  </a:txBody>
                  <a:tcPr marL="9525" marR="9525" marT="9525" marB="0" anchor="ctr">
                    <a:lnL>
                      <a:noFill/>
                    </a:lnL>
                    <a:lnR>
                      <a:noFill/>
                    </a:lnR>
                    <a:lnT>
                      <a:noFill/>
                    </a:lnT>
                    <a:lnB>
                      <a:noFill/>
                    </a:lnB>
                  </a:tcPr>
                </a:tc>
              </a:tr>
              <a:tr h="339677">
                <a:tc>
                  <a:txBody>
                    <a:bodyPr/>
                    <a:lstStyle/>
                    <a:p>
                      <a:pPr algn="l" fontAlgn="b"/>
                      <a:r>
                        <a:rPr lang="en-IN" sz="1200" b="0" i="0" u="none" strike="noStrike" dirty="0">
                          <a:effectLst/>
                          <a:latin typeface="Arial" panose="020B0604020202020204" pitchFamily="34" charset="0"/>
                        </a:rPr>
                        <a:t>EPS (In Rs)</a:t>
                      </a:r>
                    </a:p>
                  </a:txBody>
                  <a:tcPr marL="9525" marR="9525" marT="9525" marB="0" anchor="ctr">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en-IN" sz="1200" b="0" i="0" u="none" strike="noStrike" dirty="0">
                          <a:effectLst/>
                          <a:latin typeface="Arial" panose="020B0604020202020204" pitchFamily="34" charset="0"/>
                        </a:rPr>
                        <a:t>       </a:t>
                      </a:r>
                      <a:r>
                        <a:rPr lang="en-IN" sz="1200" b="0" i="0" u="none" strike="noStrike" dirty="0" smtClean="0">
                          <a:effectLst/>
                          <a:latin typeface="Arial" panose="020B0604020202020204" pitchFamily="34" charset="0"/>
                        </a:rPr>
                        <a:t>25.05</a:t>
                      </a:r>
                      <a:endParaRPr lang="en-IN" sz="1200" b="0" i="0" u="none" strike="noStrike" dirty="0">
                        <a:effectLst/>
                        <a:latin typeface="Arial" panose="020B0604020202020204" pitchFamily="34" charset="0"/>
                      </a:endParaRPr>
                    </a:p>
                  </a:txBody>
                  <a:tcPr marL="9525" marR="9525" marT="9525" marB="0" anchor="ctr">
                    <a:lnL>
                      <a:noFill/>
                    </a:lnL>
                    <a:lnR>
                      <a:noFill/>
                    </a:lnR>
                    <a:lnT>
                      <a:noFill/>
                    </a:lnT>
                    <a:lnB w="12700" cap="flat" cmpd="sng" algn="ctr">
                      <a:solidFill>
                        <a:srgbClr val="FF0000"/>
                      </a:solidFill>
                      <a:prstDash val="solid"/>
                      <a:round/>
                      <a:headEnd type="none" w="med" len="med"/>
                      <a:tailEnd type="none" w="med" len="med"/>
                    </a:lnB>
                  </a:tcPr>
                </a:tc>
              </a:tr>
            </a:tbl>
          </a:graphicData>
        </a:graphic>
      </p:graphicFrame>
      <p:sp>
        <p:nvSpPr>
          <p:cNvPr id="6" name="Rectangle 5"/>
          <p:cNvSpPr/>
          <p:nvPr/>
        </p:nvSpPr>
        <p:spPr>
          <a:xfrm>
            <a:off x="372454" y="5462826"/>
            <a:ext cx="8129687" cy="430887"/>
          </a:xfrm>
          <a:prstGeom prst="rect">
            <a:avLst/>
          </a:prstGeom>
        </p:spPr>
        <p:txBody>
          <a:bodyPr wrap="square">
            <a:spAutoFit/>
          </a:bodyPr>
          <a:lstStyle/>
          <a:p>
            <a:r>
              <a:rPr lang="en-IN" sz="1100" b="0" i="1" dirty="0" smtClean="0">
                <a:latin typeface="Arial" panose="020B0604020202020204" pitchFamily="34" charset="0"/>
              </a:rPr>
              <a:t>Note: During the year ,the company set up a wholly owned subsidiary, MPS North America LLC, which </a:t>
            </a:r>
            <a:r>
              <a:rPr lang="en-IN" sz="1100" b="0" i="1" dirty="0">
                <a:latin typeface="Arial" panose="020B0604020202020204" pitchFamily="34" charset="0"/>
              </a:rPr>
              <a:t>acquired business and assets of </a:t>
            </a:r>
            <a:r>
              <a:rPr lang="en-IN" sz="1100" b="0" i="1" dirty="0" smtClean="0">
                <a:latin typeface="Arial" panose="020B0604020202020204" pitchFamily="34" charset="0"/>
              </a:rPr>
              <a:t>Element  LLC. The consolidated results incorporate results of this subsidiary</a:t>
            </a:r>
            <a:endParaRPr lang="en-IN" sz="1100" i="1" dirty="0"/>
          </a:p>
        </p:txBody>
      </p:sp>
      <p:sp>
        <p:nvSpPr>
          <p:cNvPr id="13" name="Rounded Rectangle 12"/>
          <p:cNvSpPr/>
          <p:nvPr/>
        </p:nvSpPr>
        <p:spPr>
          <a:xfrm>
            <a:off x="6711039" y="1614069"/>
            <a:ext cx="2229334" cy="658906"/>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A40000"/>
                </a:solidFill>
                <a:effectLst/>
                <a:uLnTx/>
                <a:uFillTx/>
                <a:latin typeface="Arial" panose="020B0604020202020204" pitchFamily="34" charset="0"/>
                <a:ea typeface="+mn-ea"/>
                <a:cs typeface="Arial" panose="020B0604020202020204" pitchFamily="34" charset="0"/>
              </a:rPr>
              <a:t>MPS Ltd</a:t>
            </a:r>
            <a:endParaRPr kumimoji="0" lang="en-IN" sz="1400" b="0" i="0" u="none" strike="noStrike" kern="0" cap="none" spc="0" normalizeH="0" baseline="0" noProof="0" dirty="0">
              <a:ln>
                <a:noFill/>
              </a:ln>
              <a:solidFill>
                <a:srgbClr val="A40000"/>
              </a:solidFill>
              <a:effectLst/>
              <a:uLnTx/>
              <a:uFillTx/>
              <a:latin typeface="Arial" panose="020B0604020202020204" pitchFamily="34" charset="0"/>
              <a:ea typeface="+mn-ea"/>
              <a:cs typeface="Arial" panose="020B0604020202020204" pitchFamily="34" charset="0"/>
            </a:endParaRPr>
          </a:p>
        </p:txBody>
      </p:sp>
      <p:cxnSp>
        <p:nvCxnSpPr>
          <p:cNvPr id="14" name="Straight Arrow Connector 13"/>
          <p:cNvCxnSpPr>
            <a:stCxn id="13" idx="2"/>
            <a:endCxn id="15" idx="0"/>
          </p:cNvCxnSpPr>
          <p:nvPr/>
        </p:nvCxnSpPr>
        <p:spPr>
          <a:xfrm rot="16200000" flipH="1">
            <a:off x="7402096" y="2696585"/>
            <a:ext cx="851224" cy="4004"/>
          </a:xfrm>
          <a:prstGeom prst="straightConnector1">
            <a:avLst/>
          </a:prstGeom>
          <a:noFill/>
          <a:ln w="6350" cap="flat" cmpd="sng" algn="ctr">
            <a:solidFill>
              <a:srgbClr val="5B9BD5"/>
            </a:solidFill>
            <a:prstDash val="solid"/>
            <a:miter lim="800000"/>
            <a:tailEnd type="triangle"/>
          </a:ln>
          <a:effectLst/>
        </p:spPr>
      </p:cxnSp>
      <p:sp>
        <p:nvSpPr>
          <p:cNvPr id="15" name="Rounded Rectangle 14"/>
          <p:cNvSpPr/>
          <p:nvPr/>
        </p:nvSpPr>
        <p:spPr>
          <a:xfrm>
            <a:off x="6714563" y="3124199"/>
            <a:ext cx="2230294" cy="672774"/>
          </a:xfrm>
          <a:prstGeom prst="roundRect">
            <a:avLst/>
          </a:prstGeom>
          <a:solidFill>
            <a:schemeClr val="accent2">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A40000"/>
                </a:solidFill>
                <a:effectLst/>
                <a:uLnTx/>
                <a:uFillTx/>
                <a:latin typeface="Arial" panose="020B0604020202020204" pitchFamily="34" charset="0"/>
                <a:ea typeface="+mn-ea"/>
                <a:cs typeface="Arial" panose="020B0604020202020204" pitchFamily="34" charset="0"/>
              </a:rPr>
              <a:t>MPS North America LLC</a:t>
            </a:r>
            <a:endParaRPr kumimoji="0" lang="en-IN" sz="1400" b="0" i="0" u="none" strike="noStrike" kern="0" cap="none" spc="0" normalizeH="0" baseline="0" noProof="0" dirty="0">
              <a:ln>
                <a:noFill/>
              </a:ln>
              <a:solidFill>
                <a:srgbClr val="A40000"/>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7179626" y="2636046"/>
            <a:ext cx="1258678" cy="261610"/>
          </a:xfrm>
          <a:prstGeom prst="rect">
            <a:avLst/>
          </a:prstGeom>
          <a:solidFill>
            <a:schemeClr val="accent2">
              <a:lumMod val="20000"/>
              <a:lumOff val="80000"/>
            </a:scheme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100% Ownership</a:t>
            </a:r>
            <a:endParaRPr kumimoji="0" lang="en-IN" sz="11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367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3138985"/>
            <a:ext cx="9144000" cy="0"/>
          </a:xfrm>
          <a:prstGeom prst="line">
            <a:avLst/>
          </a:prstGeom>
          <a:solidFill>
            <a:schemeClr val="accent1"/>
          </a:solidFill>
          <a:ln w="50800" cap="flat" cmpd="sng" algn="ctr">
            <a:solidFill>
              <a:srgbClr val="CC3300"/>
            </a:solidFill>
            <a:prstDash val="solid"/>
            <a:round/>
            <a:headEnd type="none" w="med" len="med"/>
            <a:tailEnd type="none" w="med" len="med"/>
          </a:ln>
          <a:effectLst/>
        </p:spPr>
      </p:cxnSp>
      <p:sp>
        <p:nvSpPr>
          <p:cNvPr id="4" name="TextBox 3"/>
          <p:cNvSpPr txBox="1"/>
          <p:nvPr/>
        </p:nvSpPr>
        <p:spPr>
          <a:xfrm>
            <a:off x="2078181" y="2633847"/>
            <a:ext cx="5574476" cy="523220"/>
          </a:xfrm>
          <a:prstGeom prst="rect">
            <a:avLst/>
          </a:prstGeom>
          <a:noFill/>
        </p:spPr>
        <p:txBody>
          <a:bodyPr wrap="square" rtlCol="0">
            <a:spAutoFit/>
          </a:bodyPr>
          <a:lstStyle/>
          <a:p>
            <a:pPr algn="ctr"/>
            <a:r>
              <a:rPr lang="en-US" sz="2800" dirty="0" smtClean="0"/>
              <a:t>Business Overview</a:t>
            </a:r>
          </a:p>
        </p:txBody>
      </p:sp>
    </p:spTree>
    <p:extLst>
      <p:ext uri="{BB962C8B-B14F-4D97-AF65-F5344CB8AC3E}">
        <p14:creationId xmlns:p14="http://schemas.microsoft.com/office/powerpoint/2010/main" val="282983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Arial" panose="020B0604020202020204" pitchFamily="34" charset="0"/>
                <a:cs typeface="Arial" panose="020B0604020202020204" pitchFamily="34" charset="0"/>
              </a:rPr>
              <a:t>Global publishing services company</a:t>
            </a:r>
            <a:endParaRPr lang="en-IN"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42319278"/>
              </p:ext>
            </p:extLst>
          </p:nvPr>
        </p:nvGraphicFramePr>
        <p:xfrm>
          <a:off x="658998" y="1204958"/>
          <a:ext cx="7906779" cy="4028738"/>
        </p:xfrm>
        <a:graphic>
          <a:graphicData uri="http://schemas.openxmlformats.org/drawingml/2006/table">
            <a:tbl>
              <a:tblPr/>
              <a:tblGrid>
                <a:gridCol w="2877578"/>
                <a:gridCol w="5029201"/>
              </a:tblGrid>
              <a:tr h="544887">
                <a:tc>
                  <a:txBody>
                    <a:bodyPr/>
                    <a:lstStyle/>
                    <a:p>
                      <a:pPr marL="0" indent="93663" algn="l" fontAlgn="b"/>
                      <a:r>
                        <a:rPr lang="en-IN" sz="1200" b="0" i="0" u="none" strike="noStrike" dirty="0" smtClean="0">
                          <a:solidFill>
                            <a:srgbClr val="000000"/>
                          </a:solidFill>
                          <a:effectLst/>
                          <a:latin typeface="Arial" panose="020B0604020202020204" pitchFamily="34" charset="0"/>
                        </a:rPr>
                        <a:t>Business Model</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CE4D6"/>
                    </a:solidFill>
                  </a:tcPr>
                </a:tc>
                <a:tc>
                  <a:txBody>
                    <a:bodyPr/>
                    <a:lstStyle/>
                    <a:p>
                      <a:pPr algn="just" fontAlgn="b"/>
                      <a:r>
                        <a:rPr lang="en-IN" sz="1200" b="0" i="0" u="none" strike="noStrike" dirty="0" smtClean="0">
                          <a:solidFill>
                            <a:srgbClr val="000000"/>
                          </a:solidFill>
                          <a:effectLst/>
                          <a:latin typeface="Arial" panose="020B0604020202020204" pitchFamily="34" charset="0"/>
                        </a:rPr>
                        <a:t>Global publishing services based model focussed on both print and digital publishing services</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CE4D6"/>
                    </a:solidFill>
                  </a:tcPr>
                </a:tc>
              </a:tr>
              <a:tr h="497693">
                <a:tc>
                  <a:txBody>
                    <a:bodyPr/>
                    <a:lstStyle/>
                    <a:p>
                      <a:pPr marL="0" indent="93663" algn="l" fontAlgn="b"/>
                      <a:r>
                        <a:rPr lang="en-IN" sz="1200" b="0" i="0" u="none" strike="noStrike" dirty="0" smtClean="0">
                          <a:solidFill>
                            <a:srgbClr val="000000"/>
                          </a:solidFill>
                          <a:effectLst/>
                          <a:latin typeface="Arial" panose="020B0604020202020204" pitchFamily="34" charset="0"/>
                        </a:rPr>
                        <a:t>Major</a:t>
                      </a:r>
                      <a:r>
                        <a:rPr lang="en-IN" sz="1200" b="0" i="0" u="none" strike="noStrike" baseline="0" dirty="0" smtClean="0">
                          <a:solidFill>
                            <a:srgbClr val="000000"/>
                          </a:solidFill>
                          <a:effectLst/>
                          <a:latin typeface="Arial" panose="020B0604020202020204" pitchFamily="34" charset="0"/>
                        </a:rPr>
                        <a:t> </a:t>
                      </a:r>
                      <a:r>
                        <a:rPr lang="en-IN" sz="1200" b="0" i="0" u="none" strike="noStrike" dirty="0" smtClean="0">
                          <a:solidFill>
                            <a:srgbClr val="000000"/>
                          </a:solidFill>
                          <a:effectLst/>
                          <a:latin typeface="Arial" panose="020B0604020202020204" pitchFamily="34" charset="0"/>
                        </a:rPr>
                        <a:t>Client </a:t>
                      </a:r>
                      <a:r>
                        <a:rPr lang="en-IN" sz="1200" b="0" i="0" u="none" strike="noStrike" dirty="0">
                          <a:solidFill>
                            <a:srgbClr val="000000"/>
                          </a:solidFill>
                          <a:effectLst/>
                          <a:latin typeface="Arial" panose="020B0604020202020204" pitchFamily="34" charset="0"/>
                        </a:rPr>
                        <a:t>Presence</a:t>
                      </a:r>
                    </a:p>
                  </a:txBody>
                  <a:tcPr marL="9525" marR="9525" marT="9525" marB="0" anchor="ctr">
                    <a:lnL>
                      <a:noFill/>
                    </a:lnL>
                    <a:lnR>
                      <a:noFill/>
                    </a:lnR>
                    <a:lnT>
                      <a:noFill/>
                    </a:lnT>
                    <a:lnB>
                      <a:noFill/>
                    </a:lnB>
                    <a:solidFill>
                      <a:srgbClr val="FFFFFF"/>
                    </a:solidFill>
                  </a:tcPr>
                </a:tc>
                <a:tc>
                  <a:txBody>
                    <a:bodyPr/>
                    <a:lstStyle/>
                    <a:p>
                      <a:pPr algn="l" fontAlgn="b"/>
                      <a:r>
                        <a:rPr lang="en-IN" sz="1200" b="0" i="0" u="none" strike="noStrike" dirty="0">
                          <a:solidFill>
                            <a:srgbClr val="000000"/>
                          </a:solidFill>
                          <a:effectLst/>
                          <a:latin typeface="Arial" panose="020B0604020202020204" pitchFamily="34" charset="0"/>
                        </a:rPr>
                        <a:t> </a:t>
                      </a:r>
                      <a:r>
                        <a:rPr lang="en-IN" sz="1200" b="0" i="0" u="none" strike="noStrike" dirty="0" smtClean="0">
                          <a:solidFill>
                            <a:srgbClr val="000000"/>
                          </a:solidFill>
                          <a:effectLst/>
                          <a:latin typeface="Arial" panose="020B0604020202020204" pitchFamily="34" charset="0"/>
                        </a:rPr>
                        <a:t>North America, Europe</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FF"/>
                    </a:solidFill>
                  </a:tcPr>
                </a:tc>
              </a:tr>
              <a:tr h="497693">
                <a:tc>
                  <a:txBody>
                    <a:bodyPr/>
                    <a:lstStyle/>
                    <a:p>
                      <a:pPr marL="0" indent="93663" algn="l" fontAlgn="b"/>
                      <a:r>
                        <a:rPr lang="en-IN" sz="1200" b="0" i="0" u="none" strike="noStrike" dirty="0" smtClean="0">
                          <a:solidFill>
                            <a:srgbClr val="000000"/>
                          </a:solidFill>
                          <a:effectLst/>
                          <a:latin typeface="Arial" panose="020B0604020202020204" pitchFamily="34" charset="0"/>
                        </a:rPr>
                        <a:t>Locations</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CE4D6"/>
                    </a:solidFill>
                  </a:tcPr>
                </a:tc>
                <a:tc>
                  <a:txBody>
                    <a:bodyPr/>
                    <a:lstStyle/>
                    <a:p>
                      <a:pPr algn="l" fontAlgn="b"/>
                      <a:r>
                        <a:rPr lang="en-US" sz="1200" b="0" i="0" u="none" strike="noStrike" baseline="0" dirty="0" smtClean="0">
                          <a:solidFill>
                            <a:srgbClr val="000000"/>
                          </a:solidFill>
                          <a:effectLst/>
                          <a:latin typeface="Arial" panose="020B0604020202020204" pitchFamily="34" charset="0"/>
                        </a:rPr>
                        <a:t>7 facilities in India and 1 subsidiary’s facility</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CE4D6"/>
                    </a:solidFill>
                  </a:tcPr>
                </a:tc>
              </a:tr>
              <a:tr h="497693">
                <a:tc>
                  <a:txBody>
                    <a:bodyPr/>
                    <a:lstStyle/>
                    <a:p>
                      <a:pPr marL="0" indent="93663" algn="l" fontAlgn="b"/>
                      <a:r>
                        <a:rPr lang="en-IN" sz="1200" b="0" i="0" u="none" strike="noStrike" dirty="0">
                          <a:solidFill>
                            <a:srgbClr val="000000"/>
                          </a:solidFill>
                          <a:effectLst/>
                          <a:latin typeface="Arial" panose="020B0604020202020204" pitchFamily="34" charset="0"/>
                        </a:rPr>
                        <a:t>Employees</a:t>
                      </a:r>
                    </a:p>
                  </a:txBody>
                  <a:tcPr marL="9525" marR="9525" marT="9525" marB="0" anchor="ctr">
                    <a:lnL>
                      <a:noFill/>
                    </a:lnL>
                    <a:lnR>
                      <a:noFill/>
                    </a:lnR>
                    <a:lnT>
                      <a:noFill/>
                    </a:lnT>
                    <a:lnB>
                      <a:noFill/>
                    </a:lnB>
                    <a:solidFill>
                      <a:srgbClr val="FFFFFF"/>
                    </a:solidFill>
                  </a:tcPr>
                </a:tc>
                <a:tc>
                  <a:txBody>
                    <a:bodyPr/>
                    <a:lstStyle/>
                    <a:p>
                      <a:pPr algn="l" fontAlgn="b"/>
                      <a:r>
                        <a:rPr lang="en-IN" sz="1200" b="0" i="0" u="none" strike="noStrike" dirty="0" smtClean="0">
                          <a:solidFill>
                            <a:srgbClr val="000000"/>
                          </a:solidFill>
                          <a:effectLst/>
                          <a:latin typeface="Arial" panose="020B0604020202020204" pitchFamily="34" charset="0"/>
                        </a:rPr>
                        <a:t>Over 2,737 employees </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FF"/>
                    </a:solidFill>
                  </a:tcPr>
                </a:tc>
              </a:tr>
              <a:tr h="497693">
                <a:tc>
                  <a:txBody>
                    <a:bodyPr/>
                    <a:lstStyle/>
                    <a:p>
                      <a:pPr marL="0" indent="93663" algn="l" fontAlgn="b"/>
                      <a:r>
                        <a:rPr lang="en-US" sz="1200" b="0" i="0" u="none" strike="noStrike" dirty="0" smtClean="0">
                          <a:solidFill>
                            <a:srgbClr val="000000"/>
                          </a:solidFill>
                          <a:effectLst/>
                          <a:latin typeface="Arial" panose="020B0604020202020204" pitchFamily="34" charset="0"/>
                        </a:rPr>
                        <a:t>M-Cap* </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smtClean="0">
                          <a:solidFill>
                            <a:srgbClr val="000000"/>
                          </a:solidFill>
                          <a:effectLst/>
                          <a:latin typeface="Arial" panose="020B0604020202020204" pitchFamily="34" charset="0"/>
                        </a:rPr>
                        <a:t>Rs 5,570 mn</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20000"/>
                        <a:lumOff val="80000"/>
                      </a:schemeClr>
                    </a:solidFill>
                  </a:tcPr>
                </a:tc>
              </a:tr>
              <a:tr h="497693">
                <a:tc>
                  <a:txBody>
                    <a:bodyPr/>
                    <a:lstStyle/>
                    <a:p>
                      <a:pPr marL="0" indent="93663" algn="l" fontAlgn="b"/>
                      <a:r>
                        <a:rPr lang="en-US" sz="1200" b="0" i="0" u="none" strike="noStrike" dirty="0" smtClean="0">
                          <a:solidFill>
                            <a:srgbClr val="000000"/>
                          </a:solidFill>
                          <a:effectLst/>
                          <a:latin typeface="Arial" panose="020B0604020202020204" pitchFamily="34" charset="0"/>
                        </a:rPr>
                        <a:t>Revenue (FY14)**</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l" fontAlgn="b"/>
                      <a:r>
                        <a:rPr lang="en-US" sz="1200" b="0" i="0" u="none" strike="noStrike" dirty="0" smtClean="0">
                          <a:solidFill>
                            <a:srgbClr val="000000"/>
                          </a:solidFill>
                          <a:effectLst/>
                          <a:latin typeface="Arial" panose="020B0604020202020204" pitchFamily="34" charset="0"/>
                        </a:rPr>
                        <a:t>Rs 1,883mn</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FFFFFF"/>
                    </a:solidFill>
                  </a:tcPr>
                </a:tc>
              </a:tr>
              <a:tr h="497693">
                <a:tc>
                  <a:txBody>
                    <a:bodyPr/>
                    <a:lstStyle/>
                    <a:p>
                      <a:pPr marL="0" indent="93663" algn="l" fontAlgn="b"/>
                      <a:r>
                        <a:rPr lang="en-US" sz="1200" b="0" i="0" u="none" strike="noStrike" dirty="0" smtClean="0">
                          <a:solidFill>
                            <a:srgbClr val="000000"/>
                          </a:solidFill>
                          <a:effectLst/>
                          <a:latin typeface="Arial" panose="020B0604020202020204" pitchFamily="34" charset="0"/>
                        </a:rPr>
                        <a:t>EBITDA</a:t>
                      </a:r>
                      <a:r>
                        <a:rPr lang="en-US" sz="1200" b="0" i="0" u="none" strike="noStrike" baseline="0" dirty="0" smtClean="0">
                          <a:solidFill>
                            <a:srgbClr val="000000"/>
                          </a:solidFill>
                          <a:effectLst/>
                          <a:latin typeface="Arial" panose="020B0604020202020204" pitchFamily="34" charset="0"/>
                        </a:rPr>
                        <a:t> Margin**</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20000"/>
                        <a:lumOff val="80000"/>
                      </a:schemeClr>
                    </a:solidFill>
                  </a:tcPr>
                </a:tc>
                <a:tc>
                  <a:txBody>
                    <a:bodyPr/>
                    <a:lstStyle/>
                    <a:p>
                      <a:pPr algn="l" fontAlgn="b"/>
                      <a:r>
                        <a:rPr lang="en-US" sz="1200" b="0" i="0" u="none" strike="noStrike" dirty="0" smtClean="0">
                          <a:solidFill>
                            <a:srgbClr val="000000"/>
                          </a:solidFill>
                          <a:effectLst/>
                          <a:latin typeface="Arial" panose="020B0604020202020204" pitchFamily="34" charset="0"/>
                        </a:rPr>
                        <a:t>36%</a:t>
                      </a:r>
                      <a:endParaRPr lang="en-IN" sz="12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chemeClr val="accent1">
                        <a:lumMod val="20000"/>
                        <a:lumOff val="80000"/>
                      </a:schemeClr>
                    </a:solidFill>
                  </a:tcPr>
                </a:tc>
              </a:tr>
              <a:tr h="497693">
                <a:tc>
                  <a:txBody>
                    <a:bodyPr/>
                    <a:lstStyle/>
                    <a:p>
                      <a:pPr marL="0" indent="93663" algn="l" fontAlgn="b"/>
                      <a:r>
                        <a:rPr lang="en-US" sz="1200" b="0" i="0" u="none" strike="noStrike" kern="1200" dirty="0" smtClean="0">
                          <a:solidFill>
                            <a:srgbClr val="000000"/>
                          </a:solidFill>
                          <a:effectLst/>
                          <a:latin typeface="Arial" panose="020B0604020202020204" pitchFamily="34" charset="0"/>
                          <a:ea typeface="+mn-ea"/>
                          <a:cs typeface="+mn-cs"/>
                        </a:rPr>
                        <a:t>Cash + Current Investments/ Debt**</a:t>
                      </a:r>
                      <a:endParaRPr lang="en-IN" sz="1200" b="0" i="0" u="none" strike="noStrike" kern="1200" dirty="0">
                        <a:solidFill>
                          <a:srgbClr val="000000"/>
                        </a:solidFill>
                        <a:effectLst/>
                        <a:latin typeface="Arial" panose="020B0604020202020204" pitchFamily="34" charset="0"/>
                        <a:ea typeface="+mn-ea"/>
                        <a:cs typeface="+mn-cs"/>
                      </a:endParaRPr>
                    </a:p>
                  </a:txBody>
                  <a:tcPr marL="9525" marR="9525" marT="9525" marB="0" anchor="ctr">
                    <a:lnL>
                      <a:noFill/>
                    </a:lnL>
                    <a:lnR>
                      <a:noFill/>
                    </a:lnR>
                    <a:lnT>
                      <a:noFill/>
                    </a:lnT>
                    <a:lnB>
                      <a:noFill/>
                    </a:lnB>
                    <a:noFill/>
                  </a:tcPr>
                </a:tc>
                <a:tc>
                  <a:txBody>
                    <a:bodyPr/>
                    <a:lstStyle/>
                    <a:p>
                      <a:pPr algn="l" fontAlgn="b"/>
                      <a:r>
                        <a:rPr lang="en-IN" sz="1200" b="0" i="0" u="none" strike="noStrike" dirty="0" err="1" smtClean="0">
                          <a:solidFill>
                            <a:schemeClr val="tx1"/>
                          </a:solidFill>
                          <a:effectLst/>
                          <a:latin typeface="Arial" panose="020B0604020202020204" pitchFamily="34" charset="0"/>
                        </a:rPr>
                        <a:t>Rs</a:t>
                      </a:r>
                      <a:r>
                        <a:rPr lang="en-IN" sz="1200" b="0" i="0" u="none" strike="noStrike" dirty="0" smtClean="0">
                          <a:solidFill>
                            <a:schemeClr val="tx1"/>
                          </a:solidFill>
                          <a:effectLst/>
                          <a:latin typeface="Arial" panose="020B0604020202020204" pitchFamily="34" charset="0"/>
                        </a:rPr>
                        <a:t> </a:t>
                      </a:r>
                      <a:r>
                        <a:rPr lang="en-IN" sz="1200" b="0" i="0" u="none" strike="noStrike" dirty="0" smtClean="0">
                          <a:solidFill>
                            <a:schemeClr val="tx1"/>
                          </a:solidFill>
                          <a:effectLst/>
                          <a:latin typeface="Arial" panose="020B0604020202020204" pitchFamily="34" charset="0"/>
                        </a:rPr>
                        <a:t>272.9</a:t>
                      </a:r>
                      <a:r>
                        <a:rPr lang="en-IN" sz="1200" b="0" i="0" u="none" strike="noStrike" baseline="0" dirty="0" smtClean="0">
                          <a:solidFill>
                            <a:schemeClr val="tx1"/>
                          </a:solidFill>
                          <a:effectLst/>
                          <a:latin typeface="Arial" panose="020B0604020202020204" pitchFamily="34" charset="0"/>
                        </a:rPr>
                        <a:t> </a:t>
                      </a:r>
                      <a:r>
                        <a:rPr lang="en-IN" sz="1200" b="0" i="0" u="none" strike="noStrike" dirty="0" smtClean="0">
                          <a:solidFill>
                            <a:schemeClr val="tx1"/>
                          </a:solidFill>
                          <a:effectLst/>
                          <a:latin typeface="Arial" panose="020B0604020202020204" pitchFamily="34" charset="0"/>
                        </a:rPr>
                        <a:t>mn/ </a:t>
                      </a:r>
                      <a:r>
                        <a:rPr lang="en-IN" sz="1200" b="0" i="0" u="none" strike="noStrike" dirty="0" err="1" smtClean="0">
                          <a:solidFill>
                            <a:schemeClr val="tx1"/>
                          </a:solidFill>
                          <a:effectLst/>
                          <a:latin typeface="Arial" panose="020B0604020202020204" pitchFamily="34" charset="0"/>
                        </a:rPr>
                        <a:t>Rs</a:t>
                      </a:r>
                      <a:r>
                        <a:rPr lang="en-IN" sz="1200" b="0" i="0" u="none" strike="noStrike" dirty="0" smtClean="0">
                          <a:solidFill>
                            <a:schemeClr val="tx1"/>
                          </a:solidFill>
                          <a:effectLst/>
                          <a:latin typeface="Arial" panose="020B0604020202020204" pitchFamily="34" charset="0"/>
                        </a:rPr>
                        <a:t> </a:t>
                      </a:r>
                      <a:r>
                        <a:rPr lang="en-IN" sz="1200" b="0" i="0" u="none" strike="noStrike" dirty="0" smtClean="0">
                          <a:solidFill>
                            <a:schemeClr val="tx1"/>
                          </a:solidFill>
                          <a:effectLst/>
                          <a:latin typeface="Arial" panose="020B0604020202020204" pitchFamily="34" charset="0"/>
                        </a:rPr>
                        <a:t>36.5mn</a:t>
                      </a:r>
                      <a:endParaRPr lang="en-IN" sz="1200" b="0" i="0" u="none" strike="noStrike" dirty="0">
                        <a:solidFill>
                          <a:schemeClr val="tx1"/>
                        </a:solidFill>
                        <a:effectLst/>
                        <a:latin typeface="Arial" panose="020B0604020202020204" pitchFamily="34" charset="0"/>
                      </a:endParaRPr>
                    </a:p>
                  </a:txBody>
                  <a:tcPr marL="9525" marR="9525" marT="9525" marB="0" anchor="ctr">
                    <a:lnL>
                      <a:noFill/>
                    </a:lnL>
                    <a:lnR>
                      <a:noFill/>
                    </a:lnR>
                    <a:lnT>
                      <a:noFill/>
                    </a:lnT>
                    <a:lnB>
                      <a:noFill/>
                    </a:lnB>
                    <a:noFill/>
                  </a:tcPr>
                </a:tc>
              </a:tr>
            </a:tbl>
          </a:graphicData>
        </a:graphic>
      </p:graphicFrame>
      <p:sp>
        <p:nvSpPr>
          <p:cNvPr id="4" name="Rectangle 3"/>
          <p:cNvSpPr/>
          <p:nvPr/>
        </p:nvSpPr>
        <p:spPr>
          <a:xfrm>
            <a:off x="400163" y="5522726"/>
            <a:ext cx="8129687" cy="400110"/>
          </a:xfrm>
          <a:prstGeom prst="rect">
            <a:avLst/>
          </a:prstGeom>
        </p:spPr>
        <p:txBody>
          <a:bodyPr wrap="square">
            <a:spAutoFit/>
          </a:bodyPr>
          <a:lstStyle/>
          <a:p>
            <a:r>
              <a:rPr lang="en-IN" sz="1000" b="0" i="1" dirty="0" smtClean="0">
                <a:latin typeface="Arial" panose="020B0604020202020204" pitchFamily="34" charset="0"/>
              </a:rPr>
              <a:t>*Based on NSE closing price on May 23, 2014</a:t>
            </a:r>
          </a:p>
          <a:p>
            <a:r>
              <a:rPr lang="en-IN" sz="1000" b="0" i="1" dirty="0" smtClean="0">
                <a:latin typeface="Arial" panose="020B0604020202020204" pitchFamily="34" charset="0"/>
              </a:rPr>
              <a:t>**All standalone</a:t>
            </a:r>
            <a:endParaRPr lang="en-IN" sz="1000" i="1" dirty="0"/>
          </a:p>
        </p:txBody>
      </p:sp>
    </p:spTree>
    <p:extLst>
      <p:ext uri="{BB962C8B-B14F-4D97-AF65-F5344CB8AC3E}">
        <p14:creationId xmlns:p14="http://schemas.microsoft.com/office/powerpoint/2010/main" val="2114093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279400" y="1379069"/>
            <a:ext cx="8432799" cy="4916978"/>
          </a:xfrm>
        </p:spPr>
        <p:txBody>
          <a:bodyPr>
            <a:normAutofit/>
          </a:bodyPr>
          <a:lstStyle/>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Established over 43 years ago in 1971 by Macmillan</a:t>
            </a:r>
          </a:p>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 Created by and for the global education publishing industry</a:t>
            </a:r>
          </a:p>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 40 years of service history as Macmillan’s back office</a:t>
            </a:r>
          </a:p>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 Listed corporation on the Indian Stock Exchange</a:t>
            </a:r>
          </a:p>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 Over 2,737 employees across 7 production facitlites</a:t>
            </a:r>
          </a:p>
          <a:p>
            <a:pPr marL="12700" indent="0">
              <a:lnSpc>
                <a:spcPct val="150000"/>
              </a:lnSpc>
              <a:buClr>
                <a:srgbClr val="FF0000"/>
              </a:buClr>
              <a:buFont typeface="Wingdings" charset="2"/>
              <a:buChar char="§"/>
              <a:defRPr/>
            </a:pPr>
            <a:r>
              <a:rPr lang="en-IN" sz="1600" dirty="0" smtClean="0">
                <a:latin typeface="Arial" panose="020B0604020202020204" pitchFamily="34" charset="0"/>
                <a:cs typeface="Arial" panose="020B0604020202020204" pitchFamily="34" charset="0"/>
              </a:rPr>
              <a:t> Purchased from Macmillan by ADI in 2011</a:t>
            </a:r>
          </a:p>
          <a:p>
            <a:pPr marL="12700" indent="0">
              <a:lnSpc>
                <a:spcPct val="120000"/>
              </a:lnSpc>
              <a:buNone/>
              <a:defRPr/>
            </a:pPr>
            <a:endParaRPr lang="en-US" sz="1600" dirty="0" smtClean="0">
              <a:latin typeface="Arial" panose="020B0604020202020204" pitchFamily="34" charset="0"/>
              <a:cs typeface="Arial" panose="020B0604020202020204" pitchFamily="34" charset="0"/>
            </a:endParaRPr>
          </a:p>
          <a:p>
            <a:pPr marL="12700" indent="0">
              <a:lnSpc>
                <a:spcPct val="120000"/>
              </a:lnSpc>
              <a:buNone/>
              <a:defRPr/>
            </a:pPr>
            <a:r>
              <a:rPr lang="en-IN" sz="1600" dirty="0" smtClean="0">
                <a:latin typeface="Arial" panose="020B0604020202020204" pitchFamily="34" charset="0"/>
                <a:cs typeface="Arial" panose="020B0604020202020204" pitchFamily="34" charset="0"/>
              </a:rPr>
              <a:t>A </a:t>
            </a:r>
            <a:r>
              <a:rPr lang="en-IN" sz="1600" dirty="0" smtClean="0">
                <a:latin typeface="Arial" panose="020B0604020202020204" pitchFamily="34" charset="0"/>
                <a:cs typeface="Arial" panose="020B0604020202020204" pitchFamily="34" charset="0"/>
              </a:rPr>
              <a:t>provider of both print and digital publishing services, technology solutions, engaging and interactive media platforms, and customer services for education, trade, and scholarly publishers.</a:t>
            </a:r>
          </a:p>
          <a:p>
            <a:pPr>
              <a:buNone/>
            </a:pPr>
            <a:endParaRPr lang="en-US" sz="1800" dirty="0">
              <a:latin typeface="Arial" panose="020B0604020202020204" pitchFamily="34" charset="0"/>
              <a:cs typeface="Arial" panose="020B0604020202020204" pitchFamily="34" charset="0"/>
            </a:endParaRPr>
          </a:p>
        </p:txBody>
      </p:sp>
      <p:sp>
        <p:nvSpPr>
          <p:cNvPr id="2" name="TextBox 1"/>
          <p:cNvSpPr txBox="1"/>
          <p:nvPr/>
        </p:nvSpPr>
        <p:spPr>
          <a:xfrm>
            <a:off x="0" y="98778"/>
            <a:ext cx="6607029" cy="400110"/>
          </a:xfrm>
          <a:prstGeom prst="rect">
            <a:avLst/>
          </a:prstGeom>
          <a:noFill/>
        </p:spPr>
        <p:txBody>
          <a:bodyPr wrap="square" rtlCol="0">
            <a:spAutoFit/>
          </a:bodyPr>
          <a:lstStyle/>
          <a:p>
            <a:r>
              <a:rPr lang="en-US" sz="2000" dirty="0" smtClean="0">
                <a:solidFill>
                  <a:srgbClr val="FFFFFF"/>
                </a:solidFill>
              </a:rPr>
              <a:t>With over 40 years of presence….</a:t>
            </a:r>
            <a:endParaRPr lang="en-US" sz="2000" dirty="0">
              <a:solidFill>
                <a:srgbClr val="FFFFFF"/>
              </a:solidFill>
            </a:endParaRPr>
          </a:p>
        </p:txBody>
      </p:sp>
    </p:spTree>
    <p:extLst>
      <p:ext uri="{BB962C8B-B14F-4D97-AF65-F5344CB8AC3E}">
        <p14:creationId xmlns:p14="http://schemas.microsoft.com/office/powerpoint/2010/main" val="259779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038599" y="1029446"/>
            <a:ext cx="5105401" cy="5334026"/>
          </a:xfrm>
          <a:prstGeom prst="rect">
            <a:avLst/>
          </a:prstGeom>
        </p:spPr>
        <p:txBody>
          <a:bodyPr vert="horz" lIns="91440" tIns="45720" rIns="91440" bIns="45720" rtlCol="0">
            <a:noAutofit/>
          </a:bodyPr>
          <a:lstStyle/>
          <a:p>
            <a:pPr indent="-228600">
              <a:lnSpc>
                <a:spcPct val="140000"/>
              </a:lnSpc>
              <a:defRPr/>
            </a:pPr>
            <a:r>
              <a:rPr lang="en-US" b="0" dirty="0" smtClean="0">
                <a:latin typeface="Arial" panose="020B0604020202020204" pitchFamily="34" charset="0"/>
                <a:cs typeface="Arial" panose="020B0604020202020204" pitchFamily="34" charset="0"/>
              </a:rPr>
              <a:t>Core Product Lines</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Early Learning and Pre-K</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K-12 (All Curriculums)</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Higher Education</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Adult Learning </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Professional Development</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ESL/ELL and ELT</a:t>
            </a:r>
          </a:p>
          <a:p>
            <a:pPr>
              <a:lnSpc>
                <a:spcPct val="140000"/>
              </a:lnSpc>
              <a:defRPr/>
            </a:pPr>
            <a:r>
              <a:rPr lang="en-US" b="0" dirty="0" smtClean="0">
                <a:latin typeface="Arial" panose="020B0604020202020204" pitchFamily="34" charset="0"/>
                <a:cs typeface="Arial" panose="020B0604020202020204" pitchFamily="34" charset="0"/>
              </a:rPr>
              <a:t>International Education</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North America </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U.K. </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South Africa</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Middle East</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South America</a:t>
            </a:r>
          </a:p>
          <a:p>
            <a:pPr lvl="1">
              <a:lnSpc>
                <a:spcPct val="140000"/>
              </a:lnSpc>
              <a:buClr>
                <a:srgbClr val="FF0000"/>
              </a:buClr>
              <a:buFont typeface="Wingdings" charset="2"/>
              <a:buChar char="§"/>
              <a:defRPr/>
            </a:pPr>
            <a:r>
              <a:rPr lang="en-US" sz="1400" b="0" dirty="0" smtClean="0">
                <a:latin typeface="Arial" panose="020B0604020202020204" pitchFamily="34" charset="0"/>
                <a:cs typeface="Arial" panose="020B0604020202020204" pitchFamily="34" charset="0"/>
              </a:rPr>
              <a:t> Asia</a:t>
            </a:r>
          </a:p>
          <a:p>
            <a:pPr marL="457200" indent="-457200">
              <a:lnSpc>
                <a:spcPct val="140000"/>
              </a:lnSpc>
              <a:defRPr/>
            </a:pPr>
            <a:r>
              <a:rPr lang="en-US" b="0" dirty="0" smtClean="0">
                <a:latin typeface="Arial" panose="020B0604020202020204" pitchFamily="34" charset="0"/>
                <a:cs typeface="Arial" panose="020B0604020202020204" pitchFamily="34" charset="0"/>
              </a:rPr>
              <a:t>Trade &amp; Journals</a:t>
            </a:r>
          </a:p>
        </p:txBody>
      </p:sp>
      <p:graphicFrame>
        <p:nvGraphicFramePr>
          <p:cNvPr id="9" name="Diagram 8"/>
          <p:cNvGraphicFramePr/>
          <p:nvPr>
            <p:extLst>
              <p:ext uri="{D42A27DB-BD31-4B8C-83A1-F6EECF244321}">
                <p14:modId xmlns:p14="http://schemas.microsoft.com/office/powerpoint/2010/main" val="4151993904"/>
              </p:ext>
            </p:extLst>
          </p:nvPr>
        </p:nvGraphicFramePr>
        <p:xfrm>
          <a:off x="223468" y="779054"/>
          <a:ext cx="3296774" cy="5412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98778"/>
            <a:ext cx="7338293" cy="400110"/>
          </a:xfrm>
          <a:prstGeom prst="rect">
            <a:avLst/>
          </a:prstGeom>
          <a:noFill/>
        </p:spPr>
        <p:txBody>
          <a:bodyPr wrap="square" rtlCol="0">
            <a:spAutoFit/>
          </a:bodyPr>
          <a:lstStyle/>
          <a:p>
            <a:r>
              <a:rPr lang="en-US" sz="2000" dirty="0" smtClean="0">
                <a:solidFill>
                  <a:srgbClr val="FFFFFF"/>
                </a:solidFill>
              </a:rPr>
              <a:t>…..across segments and geographies</a:t>
            </a:r>
            <a:endParaRPr lang="en-US" sz="2000" dirty="0">
              <a:solidFill>
                <a:srgbClr val="FFFFFF"/>
              </a:solidFill>
            </a:endParaRPr>
          </a:p>
        </p:txBody>
      </p:sp>
    </p:spTree>
    <p:extLst>
      <p:ext uri="{BB962C8B-B14F-4D97-AF65-F5344CB8AC3E}">
        <p14:creationId xmlns:p14="http://schemas.microsoft.com/office/powerpoint/2010/main" val="29508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B1B96379-3220-374A-BEF2-18C54EE61AF2}"/>
                                            </p:graphicEl>
                                          </p:spTgt>
                                        </p:tgtEl>
                                        <p:attrNameLst>
                                          <p:attrName>style.visibility</p:attrName>
                                        </p:attrNameLst>
                                      </p:cBhvr>
                                      <p:to>
                                        <p:strVal val="visible"/>
                                      </p:to>
                                    </p:set>
                                    <p:animEffect transition="in" filter="fade">
                                      <p:cBhvr>
                                        <p:cTn id="7" dur="1000"/>
                                        <p:tgtEl>
                                          <p:spTgt spid="9">
                                            <p:graphicEl>
                                              <a:dgm id="{B1B96379-3220-374A-BEF2-18C54EE61AF2}"/>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6CE8CC06-1FC9-BE4D-82EA-31FDEB4CDDF0}"/>
                                            </p:graphicEl>
                                          </p:spTgt>
                                        </p:tgtEl>
                                        <p:attrNameLst>
                                          <p:attrName>style.visibility</p:attrName>
                                        </p:attrNameLst>
                                      </p:cBhvr>
                                      <p:to>
                                        <p:strVal val="visible"/>
                                      </p:to>
                                    </p:set>
                                    <p:animEffect transition="in" filter="fade">
                                      <p:cBhvr>
                                        <p:cTn id="11" dur="1000"/>
                                        <p:tgtEl>
                                          <p:spTgt spid="9">
                                            <p:graphicEl>
                                              <a:dgm id="{6CE8CC06-1FC9-BE4D-82EA-31FDEB4CDDF0}"/>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graphicEl>
                                              <a:dgm id="{2859AF73-FB40-F14D-B34E-76C10A839E5B}"/>
                                            </p:graphicEl>
                                          </p:spTgt>
                                        </p:tgtEl>
                                        <p:attrNameLst>
                                          <p:attrName>style.visibility</p:attrName>
                                        </p:attrNameLst>
                                      </p:cBhvr>
                                      <p:to>
                                        <p:strVal val="visible"/>
                                      </p:to>
                                    </p:set>
                                    <p:animEffect transition="in" filter="fade">
                                      <p:cBhvr>
                                        <p:cTn id="15" dur="1000"/>
                                        <p:tgtEl>
                                          <p:spTgt spid="9">
                                            <p:graphicEl>
                                              <a:dgm id="{2859AF73-FB40-F14D-B34E-76C10A839E5B}"/>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779EF4C3-6E17-3448-8D9C-1FFA73AC9864}"/>
                                            </p:graphicEl>
                                          </p:spTgt>
                                        </p:tgtEl>
                                        <p:attrNameLst>
                                          <p:attrName>style.visibility</p:attrName>
                                        </p:attrNameLst>
                                      </p:cBhvr>
                                      <p:to>
                                        <p:strVal val="visible"/>
                                      </p:to>
                                    </p:set>
                                    <p:animEffect transition="in" filter="fade">
                                      <p:cBhvr>
                                        <p:cTn id="19" dur="1000"/>
                                        <p:tgtEl>
                                          <p:spTgt spid="9">
                                            <p:graphicEl>
                                              <a:dgm id="{779EF4C3-6E17-3448-8D9C-1FFA73AC9864}"/>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graphicEl>
                                              <a:dgm id="{4B5431A2-4960-E547-864A-766B7003B79D}"/>
                                            </p:graphicEl>
                                          </p:spTgt>
                                        </p:tgtEl>
                                        <p:attrNameLst>
                                          <p:attrName>style.visibility</p:attrName>
                                        </p:attrNameLst>
                                      </p:cBhvr>
                                      <p:to>
                                        <p:strVal val="visible"/>
                                      </p:to>
                                    </p:set>
                                    <p:animEffect transition="in" filter="fade">
                                      <p:cBhvr>
                                        <p:cTn id="23" dur="1000"/>
                                        <p:tgtEl>
                                          <p:spTgt spid="9">
                                            <p:graphicEl>
                                              <a:dgm id="{4B5431A2-4960-E547-864A-766B7003B79D}"/>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graphicEl>
                                              <a:dgm id="{D439A345-5D23-2042-AF29-ABEEFCB571B7}"/>
                                            </p:graphicEl>
                                          </p:spTgt>
                                        </p:tgtEl>
                                        <p:attrNameLst>
                                          <p:attrName>style.visibility</p:attrName>
                                        </p:attrNameLst>
                                      </p:cBhvr>
                                      <p:to>
                                        <p:strVal val="visible"/>
                                      </p:to>
                                    </p:set>
                                    <p:animEffect transition="in" filter="fade">
                                      <p:cBhvr>
                                        <p:cTn id="27" dur="1000"/>
                                        <p:tgtEl>
                                          <p:spTgt spid="9">
                                            <p:graphicEl>
                                              <a:dgm id="{D439A345-5D23-2042-AF29-ABEEFCB571B7}"/>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graphicEl>
                                              <a:dgm id="{416AC8F8-2BCB-484E-AE4B-F767A2190DDE}"/>
                                            </p:graphicEl>
                                          </p:spTgt>
                                        </p:tgtEl>
                                        <p:attrNameLst>
                                          <p:attrName>style.visibility</p:attrName>
                                        </p:attrNameLst>
                                      </p:cBhvr>
                                      <p:to>
                                        <p:strVal val="visible"/>
                                      </p:to>
                                    </p:set>
                                    <p:animEffect transition="in" filter="fade">
                                      <p:cBhvr>
                                        <p:cTn id="31" dur="1000"/>
                                        <p:tgtEl>
                                          <p:spTgt spid="9">
                                            <p:graphicEl>
                                              <a:dgm id="{416AC8F8-2BCB-484E-AE4B-F767A2190DDE}"/>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9">
                                            <p:graphicEl>
                                              <a:dgm id="{DC74CC90-459B-094A-A9EA-074F3B2733D8}"/>
                                            </p:graphicEl>
                                          </p:spTgt>
                                        </p:tgtEl>
                                        <p:attrNameLst>
                                          <p:attrName>style.visibility</p:attrName>
                                        </p:attrNameLst>
                                      </p:cBhvr>
                                      <p:to>
                                        <p:strVal val="visible"/>
                                      </p:to>
                                    </p:set>
                                    <p:animEffect transition="in" filter="fade">
                                      <p:cBhvr>
                                        <p:cTn id="35" dur="1000"/>
                                        <p:tgtEl>
                                          <p:spTgt spid="9">
                                            <p:graphicEl>
                                              <a:dgm id="{DC74CC90-459B-094A-A9EA-074F3B2733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 y="0"/>
            <a:ext cx="7651376" cy="613258"/>
          </a:xfrm>
        </p:spPr>
        <p:txBody>
          <a:bodyPr/>
          <a:lstStyle/>
          <a:p>
            <a:r>
              <a:rPr lang="en-US" sz="2000" kern="1200" dirty="0" smtClean="0">
                <a:solidFill>
                  <a:srgbClr val="FFFFFF"/>
                </a:solidFill>
                <a:latin typeface="Arial" charset="0"/>
                <a:ea typeface="+mn-ea"/>
                <a:cs typeface="Arial" charset="0"/>
              </a:rPr>
              <a:t>Strong traditional + digital offerings</a:t>
            </a:r>
            <a:endParaRPr sz="2000" kern="1200" dirty="0">
              <a:solidFill>
                <a:srgbClr val="FFFFFF"/>
              </a:solidFill>
              <a:latin typeface="Arial" charset="0"/>
              <a:ea typeface="+mn-ea"/>
              <a:cs typeface="Arial" charset="0"/>
            </a:endParaRPr>
          </a:p>
        </p:txBody>
      </p:sp>
      <p:sp>
        <p:nvSpPr>
          <p:cNvPr id="4" name="TextBox 3"/>
          <p:cNvSpPr txBox="1"/>
          <p:nvPr/>
        </p:nvSpPr>
        <p:spPr>
          <a:xfrm>
            <a:off x="322729" y="1035425"/>
            <a:ext cx="2364815" cy="369332"/>
          </a:xfrm>
          <a:prstGeom prst="rect">
            <a:avLst/>
          </a:prstGeom>
          <a:noFill/>
        </p:spPr>
        <p:txBody>
          <a:bodyPr wrap="none" rtlCol="0">
            <a:spAutoFit/>
          </a:bodyPr>
          <a:lstStyle/>
          <a:p>
            <a:r>
              <a:rPr lang="en-US" dirty="0" smtClean="0"/>
              <a:t>Traditional Services</a:t>
            </a:r>
            <a:endParaRPr lang="en-IN" dirty="0"/>
          </a:p>
        </p:txBody>
      </p:sp>
      <p:sp>
        <p:nvSpPr>
          <p:cNvPr id="6" name="TextBox 5"/>
          <p:cNvSpPr txBox="1"/>
          <p:nvPr/>
        </p:nvSpPr>
        <p:spPr>
          <a:xfrm>
            <a:off x="3541051" y="1035425"/>
            <a:ext cx="1903085" cy="369332"/>
          </a:xfrm>
          <a:prstGeom prst="rect">
            <a:avLst/>
          </a:prstGeom>
          <a:noFill/>
        </p:spPr>
        <p:txBody>
          <a:bodyPr wrap="none" rtlCol="0">
            <a:spAutoFit/>
          </a:bodyPr>
          <a:lstStyle/>
          <a:p>
            <a:r>
              <a:rPr lang="en-US" dirty="0" smtClean="0"/>
              <a:t>Digital Services</a:t>
            </a:r>
            <a:endParaRPr lang="en-IN" dirty="0"/>
          </a:p>
        </p:txBody>
      </p:sp>
      <p:sp>
        <p:nvSpPr>
          <p:cNvPr id="7" name="TextBox 6"/>
          <p:cNvSpPr txBox="1"/>
          <p:nvPr/>
        </p:nvSpPr>
        <p:spPr>
          <a:xfrm>
            <a:off x="6463542" y="1035425"/>
            <a:ext cx="2082621" cy="369332"/>
          </a:xfrm>
          <a:prstGeom prst="rect">
            <a:avLst/>
          </a:prstGeom>
          <a:noFill/>
        </p:spPr>
        <p:txBody>
          <a:bodyPr wrap="none" rtlCol="0">
            <a:spAutoFit/>
          </a:bodyPr>
          <a:lstStyle/>
          <a:p>
            <a:r>
              <a:rPr lang="en-US" dirty="0" smtClean="0"/>
              <a:t>Support Services</a:t>
            </a:r>
            <a:endParaRPr lang="en-IN" dirty="0"/>
          </a:p>
        </p:txBody>
      </p:sp>
      <p:pic>
        <p:nvPicPr>
          <p:cNvPr id="5" name="Picture 4"/>
          <p:cNvPicPr>
            <a:picLocks noChangeAspect="1"/>
          </p:cNvPicPr>
          <p:nvPr/>
        </p:nvPicPr>
        <p:blipFill>
          <a:blip r:embed="rId3"/>
          <a:stretch>
            <a:fillRect/>
          </a:stretch>
        </p:blipFill>
        <p:spPr>
          <a:xfrm>
            <a:off x="3656298" y="4937030"/>
            <a:ext cx="1672590" cy="1009650"/>
          </a:xfrm>
          <a:prstGeom prst="rect">
            <a:avLst/>
          </a:prstGeom>
        </p:spPr>
      </p:pic>
      <p:pic>
        <p:nvPicPr>
          <p:cNvPr id="8" name="Picture 7"/>
          <p:cNvPicPr>
            <a:picLocks noChangeAspect="1"/>
          </p:cNvPicPr>
          <p:nvPr/>
        </p:nvPicPr>
        <p:blipFill>
          <a:blip r:embed="rId4"/>
          <a:stretch>
            <a:fillRect/>
          </a:stretch>
        </p:blipFill>
        <p:spPr>
          <a:xfrm>
            <a:off x="628836" y="4916075"/>
            <a:ext cx="1752600" cy="1051560"/>
          </a:xfrm>
          <a:prstGeom prst="rect">
            <a:avLst/>
          </a:prstGeom>
        </p:spPr>
      </p:pic>
      <p:pic>
        <p:nvPicPr>
          <p:cNvPr id="9" name="Picture 8"/>
          <p:cNvPicPr preferRelativeResize="0">
            <a:picLocks/>
          </p:cNvPicPr>
          <p:nvPr/>
        </p:nvPicPr>
        <p:blipFill>
          <a:blip r:embed="rId5"/>
          <a:stretch>
            <a:fillRect/>
          </a:stretch>
        </p:blipFill>
        <p:spPr>
          <a:xfrm>
            <a:off x="6710384" y="4895120"/>
            <a:ext cx="1588935" cy="1051560"/>
          </a:xfrm>
          <a:prstGeom prst="rect">
            <a:avLst/>
          </a:prstGeom>
        </p:spPr>
      </p:pic>
      <p:sp>
        <p:nvSpPr>
          <p:cNvPr id="10" name="Text Box 2"/>
          <p:cNvSpPr txBox="1">
            <a:spLocks noChangeArrowheads="1"/>
          </p:cNvSpPr>
          <p:nvPr/>
        </p:nvSpPr>
        <p:spPr bwMode="auto">
          <a:xfrm>
            <a:off x="46130" y="1592369"/>
            <a:ext cx="291801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Journal </a:t>
            </a:r>
            <a:r>
              <a:rPr lang="en-US" dirty="0">
                <a:solidFill>
                  <a:srgbClr val="A40000"/>
                </a:solidFill>
                <a:latin typeface="Arial" pitchFamily="34" charset="0"/>
                <a:cs typeface="Arial" pitchFamily="34" charset="0"/>
              </a:rPr>
              <a:t>Publishing Services</a:t>
            </a:r>
            <a:r>
              <a:rPr lang="en-US" b="0" dirty="0">
                <a:solidFill>
                  <a:srgbClr val="A40000"/>
                </a:solidFill>
                <a:latin typeface="Arial" pitchFamily="34" charset="0"/>
                <a:cs typeface="Arial" pitchFamily="34" charset="0"/>
              </a:rPr>
              <a:t> </a:t>
            </a:r>
            <a:endParaRPr lang="en-US" b="0" dirty="0" smtClean="0">
              <a:solidFill>
                <a:srgbClr val="A40000"/>
              </a:solidFill>
              <a:latin typeface="Arial" pitchFamily="34" charset="0"/>
              <a:cs typeface="Arial" pitchFamily="34" charset="0"/>
            </a:endParaRPr>
          </a:p>
          <a:p>
            <a:pPr marL="400050" indent="-174625" eaLnBrk="1" hangingPunct="1">
              <a:spcAft>
                <a:spcPts val="600"/>
              </a:spcAft>
              <a:buFont typeface="Wingdings" pitchFamily="2" charset="2"/>
              <a:buChar char="§"/>
              <a:defRPr/>
            </a:pPr>
            <a:r>
              <a:rPr lang="en-US" b="0" dirty="0" smtClean="0">
                <a:latin typeface="Arial" pitchFamily="34" charset="0"/>
                <a:cs typeface="Arial" pitchFamily="34" charset="0"/>
              </a:rPr>
              <a:t>End-to-end, print and digital </a:t>
            </a:r>
            <a:r>
              <a:rPr lang="en-US" b="0" dirty="0">
                <a:latin typeface="Arial" pitchFamily="34" charset="0"/>
                <a:cs typeface="Arial" pitchFamily="34" charset="0"/>
              </a:rPr>
              <a:t>publishing services for </a:t>
            </a:r>
            <a:r>
              <a:rPr lang="en-US" b="0" dirty="0" smtClean="0">
                <a:latin typeface="Arial" pitchFamily="34" charset="0"/>
                <a:cs typeface="Arial" pitchFamily="34" charset="0"/>
              </a:rPr>
              <a:t>STM and academic publishers.</a:t>
            </a:r>
          </a:p>
          <a:p>
            <a:pPr marL="400050" indent="-174625" eaLnBrk="1" hangingPunct="1">
              <a:spcAft>
                <a:spcPts val="600"/>
              </a:spcAft>
              <a:defRPr/>
            </a:pPr>
            <a:endParaRPr lang="en-US" sz="400" b="0" dirty="0">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Book Publishing Services </a:t>
            </a:r>
          </a:p>
          <a:p>
            <a:pPr marL="400050" indent="-174625" eaLnBrk="1" hangingPunct="1">
              <a:spcAft>
                <a:spcPts val="600"/>
              </a:spcAft>
              <a:buFont typeface="Wingdings" pitchFamily="2" charset="2"/>
              <a:buChar char="§"/>
              <a:defRPr/>
            </a:pPr>
            <a:r>
              <a:rPr lang="en-US" b="0" dirty="0" smtClean="0">
                <a:latin typeface="Arial" pitchFamily="34" charset="0"/>
                <a:cs typeface="Arial" pitchFamily="34" charset="0"/>
              </a:rPr>
              <a:t>Prepress publishing services including editorial services, typesetting, project management, indexing , etc</a:t>
            </a:r>
          </a:p>
          <a:p>
            <a:pPr marL="400050" indent="-174625" eaLnBrk="1" hangingPunct="1">
              <a:spcAft>
                <a:spcPts val="600"/>
              </a:spcAft>
              <a:buFont typeface="Wingdings" pitchFamily="2" charset="2"/>
              <a:buChar char="§"/>
              <a:defRPr/>
            </a:pPr>
            <a:endParaRPr lang="en-US" sz="600" b="0" dirty="0" smtClean="0">
              <a:latin typeface="Arial" pitchFamily="34" charset="0"/>
              <a:cs typeface="Arial" pitchFamily="34" charset="0"/>
            </a:endParaRPr>
          </a:p>
          <a:p>
            <a:pPr marL="0" indent="0" eaLnBrk="1" hangingPunct="1">
              <a:spcAft>
                <a:spcPts val="600"/>
              </a:spcAft>
              <a:defRPr/>
            </a:pPr>
            <a:endParaRPr lang="en-US" b="0" dirty="0" smtClean="0">
              <a:latin typeface="Arial" pitchFamily="34" charset="0"/>
              <a:cs typeface="Arial" pitchFamily="34" charset="0"/>
            </a:endParaRPr>
          </a:p>
        </p:txBody>
      </p:sp>
      <p:sp>
        <p:nvSpPr>
          <p:cNvPr id="11" name="Text Box 2"/>
          <p:cNvSpPr txBox="1">
            <a:spLocks noChangeArrowheads="1"/>
          </p:cNvSpPr>
          <p:nvPr/>
        </p:nvSpPr>
        <p:spPr bwMode="auto">
          <a:xfrm>
            <a:off x="3033587" y="1592369"/>
            <a:ext cx="29180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a:solidFill>
                  <a:srgbClr val="A40000"/>
                </a:solidFill>
                <a:latin typeface="Arial" pitchFamily="34" charset="0"/>
                <a:cs typeface="Arial" pitchFamily="34" charset="0"/>
              </a:rPr>
              <a:t>Digital Services</a:t>
            </a:r>
          </a:p>
          <a:p>
            <a:pPr marL="400050" indent="-174625" eaLnBrk="1" hangingPunct="1">
              <a:spcAft>
                <a:spcPts val="600"/>
              </a:spcAft>
              <a:buFont typeface="Wingdings" pitchFamily="2" charset="2"/>
              <a:buChar char="§"/>
              <a:defRPr/>
            </a:pPr>
            <a:r>
              <a:rPr lang="en-US" b="0" dirty="0">
                <a:latin typeface="Arial" pitchFamily="34" charset="0"/>
                <a:cs typeface="Arial" pitchFamily="34" charset="0"/>
              </a:rPr>
              <a:t>Content conversion team for books, journals, directories, and a wide variety of other applications.</a:t>
            </a:r>
          </a:p>
          <a:p>
            <a:pPr marL="225425" lvl="0" indent="-225425" eaLnBrk="1" hangingPunct="1">
              <a:spcAft>
                <a:spcPts val="600"/>
              </a:spcAft>
              <a:buFont typeface="Wingdings" pitchFamily="2" charset="2"/>
              <a:buChar char="q"/>
              <a:defRPr/>
            </a:pPr>
            <a:r>
              <a:rPr lang="en-US" dirty="0">
                <a:solidFill>
                  <a:srgbClr val="A40000"/>
                </a:solidFill>
                <a:latin typeface="Arial" pitchFamily="34" charset="0"/>
                <a:cs typeface="Arial" pitchFamily="34" charset="0"/>
              </a:rPr>
              <a:t>MPS Technology (MPST)</a:t>
            </a:r>
          </a:p>
          <a:p>
            <a:pPr marL="400050" lvl="0" indent="-174625" eaLnBrk="1" hangingPunct="1">
              <a:spcAft>
                <a:spcPts val="600"/>
              </a:spcAft>
              <a:buFont typeface="Wingdings" pitchFamily="2" charset="2"/>
              <a:buChar char="§"/>
              <a:defRPr/>
            </a:pPr>
            <a:r>
              <a:rPr lang="en-US" b="0" dirty="0">
                <a:latin typeface="Arial" pitchFamily="34" charset="0"/>
                <a:cs typeface="Arial" pitchFamily="34" charset="0"/>
              </a:rPr>
              <a:t>Develops and maintains custom and plug-n-play technology platforms for all stages of the </a:t>
            </a:r>
            <a:r>
              <a:rPr lang="en-US" b="0" dirty="0" smtClean="0">
                <a:latin typeface="Arial" pitchFamily="34" charset="0"/>
                <a:cs typeface="Arial" pitchFamily="34" charset="0"/>
              </a:rPr>
              <a:t>publishing</a:t>
            </a:r>
            <a:endParaRPr lang="en-US" b="0" dirty="0">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a:solidFill>
                  <a:srgbClr val="A40000"/>
                </a:solidFill>
                <a:latin typeface="Arial" pitchFamily="34" charset="0"/>
                <a:cs typeface="Arial" pitchFamily="34" charset="0"/>
              </a:rPr>
              <a:t>Learning &amp; New Media Services (LNMS)</a:t>
            </a:r>
          </a:p>
          <a:p>
            <a:pPr marL="400050" indent="-174625" eaLnBrk="1" hangingPunct="1">
              <a:spcAft>
                <a:spcPts val="600"/>
              </a:spcAft>
              <a:buFont typeface="Wingdings" pitchFamily="2" charset="2"/>
              <a:buChar char="§"/>
              <a:defRPr/>
            </a:pPr>
            <a:r>
              <a:rPr lang="en-US" b="0" dirty="0">
                <a:latin typeface="Arial" pitchFamily="34" charset="0"/>
                <a:cs typeface="Arial" pitchFamily="34" charset="0"/>
              </a:rPr>
              <a:t>Focused on powering engaging and interactive learning products for educational publishers</a:t>
            </a:r>
            <a:r>
              <a:rPr lang="en-US" b="0" dirty="0" smtClean="0">
                <a:latin typeface="Arial" pitchFamily="34" charset="0"/>
                <a:cs typeface="Arial" pitchFamily="34" charset="0"/>
              </a:rPr>
              <a:t>.</a:t>
            </a:r>
          </a:p>
          <a:p>
            <a:pPr marL="0" indent="0" eaLnBrk="1" hangingPunct="1">
              <a:spcAft>
                <a:spcPts val="600"/>
              </a:spcAft>
              <a:defRPr/>
            </a:pPr>
            <a:endParaRPr lang="en-US" b="0" dirty="0" smtClean="0">
              <a:latin typeface="Arial" pitchFamily="34" charset="0"/>
              <a:cs typeface="Arial" pitchFamily="34" charset="0"/>
            </a:endParaRPr>
          </a:p>
        </p:txBody>
      </p:sp>
      <p:sp>
        <p:nvSpPr>
          <p:cNvPr id="12" name="Text Box 2"/>
          <p:cNvSpPr txBox="1">
            <a:spLocks noChangeArrowheads="1"/>
          </p:cNvSpPr>
          <p:nvPr/>
        </p:nvSpPr>
        <p:spPr bwMode="auto">
          <a:xfrm>
            <a:off x="6045845" y="1592369"/>
            <a:ext cx="2918012"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a:solidFill>
                  <a:srgbClr val="A40000"/>
                </a:solidFill>
                <a:latin typeface="Arial" pitchFamily="34" charset="0"/>
                <a:cs typeface="Arial" pitchFamily="34" charset="0"/>
              </a:rPr>
              <a:t>Fulfillment &amp; BPO Services</a:t>
            </a:r>
          </a:p>
          <a:p>
            <a:pPr marL="400050" indent="-174625" eaLnBrk="1" hangingPunct="1">
              <a:spcAft>
                <a:spcPts val="600"/>
              </a:spcAft>
              <a:buFont typeface="Wingdings" pitchFamily="2" charset="2"/>
              <a:buChar char="§"/>
              <a:defRPr/>
            </a:pPr>
            <a:r>
              <a:rPr lang="en-US" b="0" dirty="0">
                <a:latin typeface="Arial" pitchFamily="34" charset="0"/>
                <a:cs typeface="Arial" pitchFamily="34" charset="0"/>
              </a:rPr>
              <a:t>Customer support and fulfillment services for print and online publishing products</a:t>
            </a:r>
          </a:p>
          <a:p>
            <a:pPr marL="400050" indent="-174625" eaLnBrk="1" hangingPunct="1">
              <a:spcAft>
                <a:spcPts val="600"/>
              </a:spcAft>
              <a:defRPr/>
            </a:pPr>
            <a:endParaRPr lang="en-US" sz="300" b="0" dirty="0">
              <a:latin typeface="Arial" pitchFamily="34" charset="0"/>
              <a:cs typeface="Arial" pitchFamily="34" charset="0"/>
            </a:endParaRPr>
          </a:p>
          <a:p>
            <a:pPr marL="400050" indent="-174625" eaLnBrk="1" hangingPunct="1">
              <a:spcAft>
                <a:spcPts val="600"/>
              </a:spcAft>
              <a:buFont typeface="Wingdings" pitchFamily="2" charset="2"/>
              <a:buChar char="§"/>
              <a:defRPr/>
            </a:pPr>
            <a:endParaRPr lang="en-US" sz="300" b="0" dirty="0">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a:solidFill>
                  <a:srgbClr val="A40000"/>
                </a:solidFill>
                <a:latin typeface="Arial" pitchFamily="34" charset="0"/>
                <a:cs typeface="Arial" pitchFamily="34" charset="0"/>
              </a:rPr>
              <a:t>Database and Directory Services (Ad Studio) </a:t>
            </a:r>
          </a:p>
          <a:p>
            <a:pPr marL="400050" indent="-174625" eaLnBrk="1" hangingPunct="1">
              <a:spcAft>
                <a:spcPts val="600"/>
              </a:spcAft>
              <a:buFont typeface="Wingdings" pitchFamily="2" charset="2"/>
              <a:buChar char="§"/>
              <a:defRPr/>
            </a:pPr>
            <a:r>
              <a:rPr lang="en-US" b="0" dirty="0">
                <a:latin typeface="Arial" pitchFamily="34" charset="0"/>
                <a:cs typeface="Arial" pitchFamily="34" charset="0"/>
              </a:rPr>
              <a:t>Advertisement design and production services via print, online, and mobile platforms for database &amp; directory publishers.</a:t>
            </a:r>
          </a:p>
        </p:txBody>
      </p:sp>
    </p:spTree>
    <p:extLst>
      <p:ext uri="{BB962C8B-B14F-4D97-AF65-F5344CB8AC3E}">
        <p14:creationId xmlns:p14="http://schemas.microsoft.com/office/powerpoint/2010/main" val="3860404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 y="0"/>
            <a:ext cx="7651376" cy="613258"/>
          </a:xfrm>
        </p:spPr>
        <p:txBody>
          <a:bodyPr/>
          <a:lstStyle/>
          <a:p>
            <a:r>
              <a:rPr lang="en-US" sz="2000" kern="1200" dirty="0" smtClean="0">
                <a:solidFill>
                  <a:srgbClr val="FFFFFF"/>
                </a:solidFill>
                <a:latin typeface="Arial" charset="0"/>
                <a:ea typeface="+mn-ea"/>
                <a:cs typeface="Arial" charset="0"/>
              </a:rPr>
              <a:t>Business transformation under new management</a:t>
            </a:r>
            <a:endParaRPr sz="2000" kern="1200" dirty="0">
              <a:solidFill>
                <a:srgbClr val="FFFFFF"/>
              </a:solidFill>
              <a:latin typeface="Arial" charset="0"/>
              <a:ea typeface="+mn-ea"/>
              <a:cs typeface="Arial" charset="0"/>
            </a:endParaRPr>
          </a:p>
        </p:txBody>
      </p:sp>
      <p:sp>
        <p:nvSpPr>
          <p:cNvPr id="23" name="Text Box 2"/>
          <p:cNvSpPr txBox="1">
            <a:spLocks noChangeArrowheads="1"/>
          </p:cNvSpPr>
          <p:nvPr/>
        </p:nvSpPr>
        <p:spPr bwMode="auto">
          <a:xfrm>
            <a:off x="73024" y="2775705"/>
            <a:ext cx="291801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1975- Macmillan India starts typesetting operations</a:t>
            </a:r>
            <a:endParaRPr lang="en-US" b="0" dirty="0">
              <a:solidFill>
                <a:srgbClr val="A40000"/>
              </a:solidFill>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1977-Macmillan Information processing division was formed</a:t>
            </a:r>
          </a:p>
        </p:txBody>
      </p:sp>
      <p:graphicFrame>
        <p:nvGraphicFramePr>
          <p:cNvPr id="12" name="Diagram 11"/>
          <p:cNvGraphicFramePr/>
          <p:nvPr>
            <p:extLst>
              <p:ext uri="{D42A27DB-BD31-4B8C-83A1-F6EECF244321}">
                <p14:modId xmlns:p14="http://schemas.microsoft.com/office/powerpoint/2010/main" val="2544095301"/>
              </p:ext>
            </p:extLst>
          </p:nvPr>
        </p:nvGraphicFramePr>
        <p:xfrm>
          <a:off x="-672352" y="2217269"/>
          <a:ext cx="9628095" cy="373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ounded Rectangle 25"/>
          <p:cNvSpPr/>
          <p:nvPr/>
        </p:nvSpPr>
        <p:spPr bwMode="auto">
          <a:xfrm>
            <a:off x="564777" y="4733363"/>
            <a:ext cx="1620000" cy="874059"/>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b="1" kern="0" dirty="0" smtClean="0">
                <a:solidFill>
                  <a:schemeClr val="bg1"/>
                </a:solidFill>
                <a:effectLst>
                  <a:outerShdw blurRad="38100" dist="38100" dir="2700000" algn="tl">
                    <a:srgbClr val="000000">
                      <a:alpha val="43137"/>
                    </a:srgbClr>
                  </a:outerShdw>
                </a:effectLst>
                <a:latin typeface="Arial" charset="0"/>
                <a:cs typeface="Arial" charset="0"/>
              </a:rPr>
              <a:t>1975 to 2000</a:t>
            </a:r>
            <a:endParaRPr kumimoji="0" lang="en-IN"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cs typeface="Arial" charset="0"/>
            </a:endParaRPr>
          </a:p>
        </p:txBody>
      </p:sp>
      <p:sp>
        <p:nvSpPr>
          <p:cNvPr id="27" name="Right Arrow 26"/>
          <p:cNvSpPr/>
          <p:nvPr/>
        </p:nvSpPr>
        <p:spPr bwMode="auto">
          <a:xfrm>
            <a:off x="2306171" y="4894727"/>
            <a:ext cx="685800" cy="712694"/>
          </a:xfrm>
          <a:prstGeom prst="rightArrow">
            <a:avLst/>
          </a:prstGeom>
          <a:solidFill>
            <a:srgbClr val="1F497D">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charset="0"/>
              <a:cs typeface="Arial" charset="0"/>
            </a:endParaRPr>
          </a:p>
        </p:txBody>
      </p:sp>
      <p:sp>
        <p:nvSpPr>
          <p:cNvPr id="28" name="Rounded Rectangle 27"/>
          <p:cNvSpPr/>
          <p:nvPr/>
        </p:nvSpPr>
        <p:spPr bwMode="auto">
          <a:xfrm>
            <a:off x="3321426" y="4733362"/>
            <a:ext cx="1620000" cy="874059"/>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cs typeface="Arial" charset="0"/>
              </a:rPr>
              <a:t>2000</a:t>
            </a:r>
            <a:r>
              <a:rPr kumimoji="0" lang="en-US" sz="18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latin typeface="Arial" charset="0"/>
                <a:cs typeface="Arial" charset="0"/>
              </a:rPr>
              <a:t> to 2010</a:t>
            </a:r>
            <a:endParaRPr kumimoji="0" lang="en-IN" sz="1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cs typeface="Arial" charset="0"/>
            </a:endParaRPr>
          </a:p>
        </p:txBody>
      </p:sp>
      <p:sp>
        <p:nvSpPr>
          <p:cNvPr id="29" name="Right Arrow 28"/>
          <p:cNvSpPr/>
          <p:nvPr/>
        </p:nvSpPr>
        <p:spPr bwMode="auto">
          <a:xfrm>
            <a:off x="5069546" y="4894727"/>
            <a:ext cx="685800" cy="712694"/>
          </a:xfrm>
          <a:prstGeom prst="rightArrow">
            <a:avLst/>
          </a:prstGeom>
          <a:solidFill>
            <a:srgbClr val="1F497D">
              <a:lumMod val="20000"/>
              <a:lumOff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N"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charset="0"/>
              <a:cs typeface="Arial" charset="0"/>
            </a:endParaRPr>
          </a:p>
        </p:txBody>
      </p:sp>
      <p:sp>
        <p:nvSpPr>
          <p:cNvPr id="30" name="Rounded Rectangle 29"/>
          <p:cNvSpPr/>
          <p:nvPr/>
        </p:nvSpPr>
        <p:spPr bwMode="auto">
          <a:xfrm>
            <a:off x="6179300" y="4733362"/>
            <a:ext cx="1620000" cy="874059"/>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cs typeface="Arial" charset="0"/>
              </a:rPr>
              <a:t>Post ADI Acquisition</a:t>
            </a:r>
            <a:endParaRPr kumimoji="0" lang="en-IN" sz="1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cs typeface="Arial" charset="0"/>
            </a:endParaRPr>
          </a:p>
        </p:txBody>
      </p:sp>
      <p:sp>
        <p:nvSpPr>
          <p:cNvPr id="24" name="Text Box 2"/>
          <p:cNvSpPr txBox="1">
            <a:spLocks noChangeArrowheads="1"/>
          </p:cNvSpPr>
          <p:nvPr/>
        </p:nvSpPr>
        <p:spPr bwMode="auto">
          <a:xfrm>
            <a:off x="2991036" y="838103"/>
            <a:ext cx="2918012"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2000-03- Set-up data conversion unit &amp; software services unit</a:t>
            </a:r>
            <a:endParaRPr lang="en-US" dirty="0">
              <a:solidFill>
                <a:srgbClr val="A40000"/>
              </a:solidFill>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2004- MPS Technologies was formed</a:t>
            </a:r>
            <a:endParaRPr lang="en-US" dirty="0">
              <a:solidFill>
                <a:srgbClr val="A40000"/>
              </a:solidFill>
              <a:latin typeface="Arial" pitchFamily="34" charset="0"/>
              <a:cs typeface="Arial" pitchFamily="34" charset="0"/>
            </a:endParaRP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2005 &amp; 06- Acquired Charon Tech and ICC to enter academic book production and education book market respectively. Started fulfillment division</a:t>
            </a: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2008 to 2010- Acquired </a:t>
            </a:r>
            <a:r>
              <a:rPr lang="en-US" dirty="0" smtClean="0">
                <a:solidFill>
                  <a:srgbClr val="A40000"/>
                </a:solidFill>
                <a:latin typeface="Arial" pitchFamily="34" charset="0"/>
                <a:cs typeface="Arial" pitchFamily="34" charset="0"/>
              </a:rPr>
              <a:t>Compset</a:t>
            </a:r>
            <a:r>
              <a:rPr lang="en-US" dirty="0" smtClean="0">
                <a:solidFill>
                  <a:srgbClr val="A40000"/>
                </a:solidFill>
                <a:latin typeface="Arial" pitchFamily="34" charset="0"/>
                <a:cs typeface="Arial" pitchFamily="34" charset="0"/>
              </a:rPr>
              <a:t>, Merged all business under MPS Ltd</a:t>
            </a:r>
            <a:endParaRPr lang="en-US" dirty="0" smtClean="0">
              <a:latin typeface="Arial" pitchFamily="34" charset="0"/>
              <a:cs typeface="Arial" pitchFamily="34" charset="0"/>
            </a:endParaRPr>
          </a:p>
        </p:txBody>
      </p:sp>
      <p:sp>
        <p:nvSpPr>
          <p:cNvPr id="25" name="Text Box 2"/>
          <p:cNvSpPr txBox="1">
            <a:spLocks noChangeArrowheads="1"/>
          </p:cNvSpPr>
          <p:nvPr/>
        </p:nvSpPr>
        <p:spPr bwMode="auto">
          <a:xfrm>
            <a:off x="6252882" y="911942"/>
            <a:ext cx="2918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eaLnBrk="0" hangingPunct="0">
              <a:defRPr sz="1200" b="1">
                <a:solidFill>
                  <a:schemeClr val="tx1"/>
                </a:solidFill>
                <a:latin typeface="Tahoma" pitchFamily="84" charset="0"/>
              </a:defRPr>
            </a:lvl1pPr>
            <a:lvl2pPr marL="742950" indent="-285750" eaLnBrk="0" hangingPunct="0">
              <a:defRPr sz="1200" b="1">
                <a:solidFill>
                  <a:schemeClr val="tx1"/>
                </a:solidFill>
                <a:latin typeface="Tahoma" pitchFamily="84" charset="0"/>
              </a:defRPr>
            </a:lvl2pPr>
            <a:lvl3pPr marL="1143000" indent="-228600" eaLnBrk="0" hangingPunct="0">
              <a:defRPr sz="1200" b="1">
                <a:solidFill>
                  <a:schemeClr val="tx1"/>
                </a:solidFill>
                <a:latin typeface="Tahoma" pitchFamily="84" charset="0"/>
              </a:defRPr>
            </a:lvl3pPr>
            <a:lvl4pPr marL="1600200" indent="-228600" eaLnBrk="0" hangingPunct="0">
              <a:defRPr sz="1200" b="1">
                <a:solidFill>
                  <a:schemeClr val="tx1"/>
                </a:solidFill>
                <a:latin typeface="Tahoma" pitchFamily="84" charset="0"/>
              </a:defRPr>
            </a:lvl4pPr>
            <a:lvl5pPr marL="2057400" indent="-228600" eaLnBrk="0" hangingPunct="0">
              <a:defRPr sz="1200" b="1">
                <a:solidFill>
                  <a:schemeClr val="tx1"/>
                </a:solidFill>
                <a:latin typeface="Tahoma" pitchFamily="84" charset="0"/>
              </a:defRPr>
            </a:lvl5pPr>
            <a:lvl6pPr marL="25146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6pPr>
            <a:lvl7pPr marL="29718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7pPr>
            <a:lvl8pPr marL="34290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8pPr>
            <a:lvl9pPr marL="3886200" indent="-228600" algn="ctr" eaLnBrk="0" fontAlgn="base" hangingPunct="0">
              <a:lnSpc>
                <a:spcPct val="80000"/>
              </a:lnSpc>
              <a:spcBef>
                <a:spcPct val="20000"/>
              </a:spcBef>
              <a:spcAft>
                <a:spcPct val="0"/>
              </a:spcAft>
              <a:buFont typeface="Frutiger" pitchFamily="34" charset="0"/>
              <a:buChar char=" "/>
              <a:defRPr sz="1200" b="1">
                <a:solidFill>
                  <a:schemeClr val="tx1"/>
                </a:solidFill>
                <a:latin typeface="Tahoma" pitchFamily="84" charset="0"/>
              </a:defRPr>
            </a:lvl9pPr>
          </a:lstStyle>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2011 to 2013: Cost reduction measures and consolidation of facilities. Company turned positive at EBITDA and PAT level</a:t>
            </a:r>
          </a:p>
          <a:p>
            <a:pPr marL="225425" indent="-225425" eaLnBrk="1" hangingPunct="1">
              <a:spcAft>
                <a:spcPts val="600"/>
              </a:spcAft>
              <a:buFont typeface="Wingdings" pitchFamily="2" charset="2"/>
              <a:buChar char="q"/>
              <a:defRPr/>
            </a:pPr>
            <a:r>
              <a:rPr lang="en-US" dirty="0" smtClean="0">
                <a:solidFill>
                  <a:srgbClr val="A40000"/>
                </a:solidFill>
                <a:latin typeface="Arial" pitchFamily="34" charset="0"/>
                <a:cs typeface="Arial" pitchFamily="34" charset="0"/>
              </a:rPr>
              <a:t>Acquired Element LLC to enter Pre K and K-12 market</a:t>
            </a:r>
          </a:p>
          <a:p>
            <a:pPr marL="225425" indent="-225425" eaLnBrk="1" hangingPunct="1">
              <a:spcAft>
                <a:spcPts val="600"/>
              </a:spcAft>
              <a:buFont typeface="Wingdings" pitchFamily="2" charset="2"/>
              <a:buChar char="q"/>
              <a:defRPr/>
            </a:pPr>
            <a:endParaRPr lang="en-US" dirty="0" smtClean="0">
              <a:solidFill>
                <a:srgbClr val="A40000"/>
              </a:solidFill>
              <a:latin typeface="Arial" pitchFamily="34" charset="0"/>
              <a:cs typeface="Arial" pitchFamily="34" charset="0"/>
            </a:endParaRPr>
          </a:p>
          <a:p>
            <a:pPr marL="225425" indent="-225425" eaLnBrk="1" hangingPunct="1">
              <a:spcAft>
                <a:spcPts val="600"/>
              </a:spcAft>
              <a:buFont typeface="Wingdings" pitchFamily="2" charset="2"/>
              <a:buChar char="q"/>
              <a:defRPr/>
            </a:pPr>
            <a:endParaRPr lang="en-US" dirty="0" smtClean="0">
              <a:solidFill>
                <a:srgbClr val="A40000"/>
              </a:solidFill>
              <a:latin typeface="Arial" pitchFamily="34" charset="0"/>
              <a:cs typeface="Arial" pitchFamily="34" charset="0"/>
            </a:endParaRPr>
          </a:p>
          <a:p>
            <a:pPr marL="225425" indent="-225425" eaLnBrk="1" hangingPunct="1">
              <a:spcAft>
                <a:spcPts val="600"/>
              </a:spcAft>
              <a:buFont typeface="Wingdings" pitchFamily="2" charset="2"/>
              <a:buChar char="q"/>
              <a:defRPr/>
            </a:pPr>
            <a:endParaRPr lang="en-US" b="0" dirty="0" smtClean="0">
              <a:latin typeface="Arial" pitchFamily="34" charset="0"/>
              <a:cs typeface="Arial" pitchFamily="34" charset="0"/>
            </a:endParaRPr>
          </a:p>
        </p:txBody>
      </p:sp>
    </p:spTree>
    <p:extLst>
      <p:ext uri="{BB962C8B-B14F-4D97-AF65-F5344CB8AC3E}">
        <p14:creationId xmlns:p14="http://schemas.microsoft.com/office/powerpoint/2010/main" val="300994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kern="1200" dirty="0" smtClean="0">
                <a:solidFill>
                  <a:srgbClr val="FFFFFF"/>
                </a:solidFill>
                <a:latin typeface="Arial" charset="0"/>
                <a:ea typeface="+mn-ea"/>
                <a:cs typeface="Arial" charset="0"/>
              </a:rPr>
              <a:t>Marquee client portfolio</a:t>
            </a:r>
            <a:endParaRPr sz="2000" kern="1200" dirty="0">
              <a:solidFill>
                <a:srgbClr val="FFFFFF"/>
              </a:solidFill>
              <a:latin typeface="Arial" charset="0"/>
              <a:ea typeface="+mn-ea"/>
              <a:cs typeface="Arial" charset="0"/>
            </a:endParaRPr>
          </a:p>
        </p:txBody>
      </p:sp>
      <p:pic>
        <p:nvPicPr>
          <p:cNvPr id="4" name="Picture 3"/>
          <p:cNvPicPr>
            <a:picLocks noChangeAspect="1" noChangeArrowheads="1"/>
          </p:cNvPicPr>
          <p:nvPr/>
        </p:nvPicPr>
        <p:blipFill>
          <a:blip r:embed="rId3" cstate="print"/>
          <a:srcRect/>
          <a:stretch>
            <a:fillRect/>
          </a:stretch>
        </p:blipFill>
        <p:spPr bwMode="auto">
          <a:xfrm>
            <a:off x="662653" y="3200531"/>
            <a:ext cx="2273300" cy="455613"/>
          </a:xfrm>
          <a:prstGeom prst="rect">
            <a:avLst/>
          </a:prstGeom>
          <a:noFill/>
          <a:ln w="9525">
            <a:noFill/>
            <a:miter lim="800000"/>
            <a:headEnd/>
            <a:tailEnd/>
          </a:ln>
          <a:effectLst>
            <a:outerShdw blurRad="76200" dist="50800" dir="2700000" algn="tl" rotWithShape="0">
              <a:schemeClr val="tx1">
                <a:alpha val="40000"/>
              </a:schemeClr>
            </a:outerShdw>
          </a:effectLst>
        </p:spPr>
      </p:pic>
      <p:pic>
        <p:nvPicPr>
          <p:cNvPr id="5" name="Picture 4" descr="RSC Publishing"/>
          <p:cNvPicPr>
            <a:picLocks noChangeAspect="1" noChangeArrowheads="1"/>
          </p:cNvPicPr>
          <p:nvPr/>
        </p:nvPicPr>
        <p:blipFill>
          <a:blip r:embed="rId4" cstate="print"/>
          <a:srcRect/>
          <a:stretch>
            <a:fillRect/>
          </a:stretch>
        </p:blipFill>
        <p:spPr bwMode="auto">
          <a:xfrm>
            <a:off x="3499849" y="4353940"/>
            <a:ext cx="2273274" cy="372781"/>
          </a:xfrm>
          <a:prstGeom prst="rect">
            <a:avLst/>
          </a:prstGeom>
          <a:noFill/>
          <a:effectLst>
            <a:outerShdw blurRad="76200" dist="50800" dir="2700000" algn="tl" rotWithShape="0">
              <a:schemeClr val="tx1">
                <a:alpha val="40000"/>
              </a:schemeClr>
            </a:outerShdw>
          </a:effectLst>
        </p:spPr>
      </p:pic>
      <p:pic>
        <p:nvPicPr>
          <p:cNvPr id="6" name="Picture 5" descr="IEEE Advancing Technology for Humanity"/>
          <p:cNvPicPr>
            <a:picLocks noChangeAspect="1" noChangeArrowheads="1"/>
          </p:cNvPicPr>
          <p:nvPr/>
        </p:nvPicPr>
        <p:blipFill>
          <a:blip r:embed="rId5" cstate="print"/>
          <a:srcRect/>
          <a:stretch>
            <a:fillRect/>
          </a:stretch>
        </p:blipFill>
        <p:spPr bwMode="auto">
          <a:xfrm>
            <a:off x="6740986" y="3031976"/>
            <a:ext cx="1411695" cy="792721"/>
          </a:xfrm>
          <a:prstGeom prst="rect">
            <a:avLst/>
          </a:prstGeom>
          <a:noFill/>
          <a:effectLst>
            <a:outerShdw blurRad="76200" dist="50800" dir="2700000" algn="tl" rotWithShape="0">
              <a:schemeClr val="tx1">
                <a:alpha val="40000"/>
              </a:schemeClr>
            </a:outerShdw>
          </a:effectLst>
        </p:spPr>
      </p:pic>
      <p:pic>
        <p:nvPicPr>
          <p:cNvPr id="7" name="Picture 6"/>
          <p:cNvPicPr>
            <a:picLocks noChangeAspect="1" noChangeArrowheads="1"/>
          </p:cNvPicPr>
          <p:nvPr/>
        </p:nvPicPr>
        <p:blipFill>
          <a:blip r:embed="rId6" cstate="print"/>
          <a:srcRect/>
          <a:stretch>
            <a:fillRect/>
          </a:stretch>
        </p:blipFill>
        <p:spPr bwMode="auto">
          <a:xfrm>
            <a:off x="3499849" y="1073886"/>
            <a:ext cx="1733846" cy="57220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logo_ELS"/>
          <p:cNvPicPr>
            <a:picLocks noChangeAspect="1" noChangeArrowheads="1"/>
          </p:cNvPicPr>
          <p:nvPr/>
        </p:nvPicPr>
        <p:blipFill>
          <a:blip r:embed="rId7" cstate="print"/>
          <a:srcRect/>
          <a:stretch>
            <a:fillRect/>
          </a:stretch>
        </p:blipFill>
        <p:spPr bwMode="auto">
          <a:xfrm>
            <a:off x="1225665" y="915903"/>
            <a:ext cx="1306135" cy="88817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8"/>
          <p:cNvPicPr>
            <a:picLocks noChangeAspect="1" noChangeArrowheads="1"/>
          </p:cNvPicPr>
          <p:nvPr/>
        </p:nvPicPr>
        <p:blipFill>
          <a:blip r:embed="rId8" cstate="print"/>
          <a:srcRect/>
          <a:stretch>
            <a:fillRect/>
          </a:stretch>
        </p:blipFill>
        <p:spPr bwMode="auto">
          <a:xfrm>
            <a:off x="3576197" y="2100831"/>
            <a:ext cx="1581150" cy="576263"/>
          </a:xfrm>
          <a:prstGeom prst="rect">
            <a:avLst/>
          </a:prstGeom>
          <a:noFill/>
          <a:ln w="9525">
            <a:noFill/>
            <a:miter lim="800000"/>
            <a:headEnd/>
            <a:tailEnd/>
          </a:ln>
          <a:effectLst>
            <a:outerShdw blurRad="76200" dist="50800" dir="2700000" algn="tl" rotWithShape="0">
              <a:schemeClr val="tx1">
                <a:alpha val="40000"/>
              </a:schemeClr>
            </a:outerShdw>
          </a:effectLst>
        </p:spPr>
      </p:pic>
      <p:pic>
        <p:nvPicPr>
          <p:cNvPr id="10" name="Picture 9"/>
          <p:cNvPicPr>
            <a:picLocks noChangeAspect="1" noChangeArrowheads="1"/>
          </p:cNvPicPr>
          <p:nvPr/>
        </p:nvPicPr>
        <p:blipFill>
          <a:blip r:embed="rId9" cstate="print"/>
          <a:srcRect l="15454" t="43750" r="64462" b="49211"/>
          <a:stretch>
            <a:fillRect/>
          </a:stretch>
        </p:blipFill>
        <p:spPr bwMode="auto">
          <a:xfrm>
            <a:off x="6144473" y="2100107"/>
            <a:ext cx="2164009" cy="57008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Picture 10" descr="C:\Documents and Settings\m.nithya.MACMILLCORP\Desktop\im\imagesCASC06WT.jpg"/>
          <p:cNvPicPr>
            <a:picLocks noChangeAspect="1" noChangeArrowheads="1"/>
          </p:cNvPicPr>
          <p:nvPr/>
        </p:nvPicPr>
        <p:blipFill>
          <a:blip r:embed="rId10" cstate="print"/>
          <a:srcRect/>
          <a:stretch>
            <a:fillRect/>
          </a:stretch>
        </p:blipFill>
        <p:spPr bwMode="auto">
          <a:xfrm>
            <a:off x="6405850" y="1098194"/>
            <a:ext cx="1746831" cy="52359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2" name="Picture 11"/>
          <p:cNvPicPr>
            <a:picLocks noChangeAspect="1" noChangeArrowheads="1"/>
          </p:cNvPicPr>
          <p:nvPr/>
        </p:nvPicPr>
        <p:blipFill>
          <a:blip r:embed="rId11" cstate="print"/>
          <a:srcRect/>
          <a:stretch>
            <a:fillRect/>
          </a:stretch>
        </p:blipFill>
        <p:spPr bwMode="auto">
          <a:xfrm>
            <a:off x="3358436" y="3157109"/>
            <a:ext cx="2757487" cy="542456"/>
          </a:xfrm>
          <a:prstGeom prst="rect">
            <a:avLst/>
          </a:prstGeom>
          <a:noFill/>
          <a:effectLst>
            <a:outerShdw blurRad="76200" dist="50800" dir="2700000" algn="tl" rotWithShape="0">
              <a:schemeClr val="tx1">
                <a:alpha val="40000"/>
              </a:schemeClr>
            </a:outerShdw>
          </a:effectLst>
        </p:spPr>
      </p:pic>
      <p:pic>
        <p:nvPicPr>
          <p:cNvPr id="13" name="Picture 12" descr="ACS Chemistry for Life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5588" y="4254580"/>
            <a:ext cx="17907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Wile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0532" y="2232314"/>
            <a:ext cx="1676400" cy="3524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cmillan Publishers LT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5347" y="4397456"/>
            <a:ext cx="2286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www.mheducation.com/global_includes/images/banner_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1932" y="5256296"/>
            <a:ext cx="19050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henelière éduc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3948" y="5122946"/>
            <a:ext cx="18764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rotWithShape="1">
          <a:blip r:embed="rId17">
            <a:extLst>
              <a:ext uri="{28A0092B-C50C-407E-A947-70E740481C1C}">
                <a14:useLocalDpi xmlns:a14="http://schemas.microsoft.com/office/drawing/2010/main" val="0"/>
              </a:ext>
            </a:extLst>
          </a:blip>
          <a:srcRect l="12404" t="6901" r="69271" b="86459"/>
          <a:stretch/>
        </p:blipFill>
        <p:spPr bwMode="auto">
          <a:xfrm>
            <a:off x="3518776" y="5208672"/>
            <a:ext cx="223416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587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kern="1200" dirty="0" smtClean="0">
                <a:solidFill>
                  <a:srgbClr val="FFFFFF"/>
                </a:solidFill>
                <a:latin typeface="Arial" charset="0"/>
                <a:ea typeface="+mn-ea"/>
                <a:cs typeface="Arial" charset="0"/>
              </a:rPr>
              <a:t>Growth Strategy: Organic + Inorganic</a:t>
            </a:r>
            <a:endParaRPr sz="2000" kern="1200" dirty="0">
              <a:solidFill>
                <a:srgbClr val="FFFFFF"/>
              </a:solidFill>
              <a:latin typeface="Arial" charset="0"/>
              <a:ea typeface="+mn-ea"/>
              <a:cs typeface="Arial" charset="0"/>
            </a:endParaRPr>
          </a:p>
        </p:txBody>
      </p:sp>
      <p:grpSp>
        <p:nvGrpSpPr>
          <p:cNvPr id="2" name="Group 1"/>
          <p:cNvGrpSpPr/>
          <p:nvPr/>
        </p:nvGrpSpPr>
        <p:grpSpPr>
          <a:xfrm>
            <a:off x="1053136" y="1447472"/>
            <a:ext cx="6920970" cy="4581336"/>
            <a:chOff x="142644" y="1124744"/>
            <a:chExt cx="4047831" cy="3167224"/>
          </a:xfrm>
        </p:grpSpPr>
        <p:cxnSp>
          <p:nvCxnSpPr>
            <p:cNvPr id="4" name="Straight Connector 3"/>
            <p:cNvCxnSpPr/>
            <p:nvPr/>
          </p:nvCxnSpPr>
          <p:spPr>
            <a:xfrm>
              <a:off x="734091" y="1268760"/>
              <a:ext cx="0"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4091" y="3789040"/>
              <a:ext cx="34563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11632" y="3842456"/>
              <a:ext cx="574899" cy="234053"/>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Existing</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rot="16200000">
              <a:off x="174514" y="2794582"/>
              <a:ext cx="679552" cy="198008"/>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Existing</a:t>
              </a:r>
              <a:endParaRPr lang="en-US" sz="1600" dirty="0">
                <a:latin typeface="Arial" panose="020B0604020202020204" pitchFamily="34" charset="0"/>
                <a:cs typeface="Arial" panose="020B0604020202020204" pitchFamily="34" charset="0"/>
              </a:endParaRPr>
            </a:p>
          </p:txBody>
        </p:sp>
        <p:sp>
          <p:nvSpPr>
            <p:cNvPr id="8" name="Rectangle 7"/>
            <p:cNvSpPr/>
            <p:nvPr/>
          </p:nvSpPr>
          <p:spPr>
            <a:xfrm>
              <a:off x="2985744" y="3842456"/>
              <a:ext cx="679904" cy="234053"/>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Expanded</a:t>
              </a:r>
              <a:endParaRPr lang="en-US" sz="1600" dirty="0">
                <a:latin typeface="Arial" panose="020B0604020202020204" pitchFamily="34" charset="0"/>
                <a:cs typeface="Arial" panose="020B0604020202020204" pitchFamily="34" charset="0"/>
              </a:endParaRPr>
            </a:p>
          </p:txBody>
        </p:sp>
        <p:sp>
          <p:nvSpPr>
            <p:cNvPr id="9" name="Rectangle 8"/>
            <p:cNvSpPr/>
            <p:nvPr/>
          </p:nvSpPr>
          <p:spPr>
            <a:xfrm rot="16200000">
              <a:off x="48734" y="1623633"/>
              <a:ext cx="931116" cy="198008"/>
            </a:xfrm>
            <a:prstGeom prst="rect">
              <a:avLst/>
            </a:prstGeom>
          </p:spPr>
          <p:txBody>
            <a:bodyPr wrap="none">
              <a:spAutoFit/>
            </a:bodyPr>
            <a:lstStyle/>
            <a:p>
              <a:r>
                <a:rPr lang="en-US" sz="1600" dirty="0" smtClean="0">
                  <a:latin typeface="Arial" panose="020B0604020202020204" pitchFamily="34" charset="0"/>
                  <a:cs typeface="Arial" panose="020B0604020202020204" pitchFamily="34" charset="0"/>
                </a:rPr>
                <a:t>Prospective</a:t>
              </a:r>
              <a:endParaRPr lang="en-US" sz="1600" dirty="0">
                <a:latin typeface="Arial" panose="020B0604020202020204" pitchFamily="34" charset="0"/>
                <a:cs typeface="Arial" panose="020B0604020202020204" pitchFamily="34" charset="0"/>
              </a:endParaRPr>
            </a:p>
          </p:txBody>
        </p:sp>
        <p:sp>
          <p:nvSpPr>
            <p:cNvPr id="10" name="Rounded Rectangle 9"/>
            <p:cNvSpPr/>
            <p:nvPr/>
          </p:nvSpPr>
          <p:spPr>
            <a:xfrm>
              <a:off x="878107" y="1340768"/>
              <a:ext cx="1512168" cy="93610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tx1"/>
                  </a:solidFill>
                  <a:latin typeface="Arial" panose="020B0604020202020204" pitchFamily="34" charset="0"/>
                  <a:cs typeface="Arial" panose="020B0604020202020204" pitchFamily="34" charset="0"/>
                </a:rPr>
                <a:t>Market Expansion</a:t>
              </a:r>
            </a:p>
            <a:p>
              <a:pPr marL="285750" indent="-285750" algn="just">
                <a:buFont typeface="Arial" panose="020B0604020202020204" pitchFamily="34" charset="0"/>
                <a:buChar char="•"/>
              </a:pPr>
              <a:r>
                <a:rPr lang="en-US" sz="1400" b="0" dirty="0" smtClean="0">
                  <a:solidFill>
                    <a:schemeClr val="tx1"/>
                  </a:solidFill>
                  <a:latin typeface="Arial" panose="020B0604020202020204" pitchFamily="34" charset="0"/>
                  <a:cs typeface="Arial" panose="020B0604020202020204" pitchFamily="34" charset="0"/>
                </a:rPr>
                <a:t>New geographies</a:t>
              </a:r>
            </a:p>
            <a:p>
              <a:pPr marL="285750" indent="-285750" algn="just">
                <a:buFont typeface="Arial" panose="020B0604020202020204" pitchFamily="34" charset="0"/>
                <a:buChar char="•"/>
              </a:pPr>
              <a:r>
                <a:rPr lang="en-US" sz="1400" b="0" dirty="0" smtClean="0">
                  <a:solidFill>
                    <a:schemeClr val="tx1"/>
                  </a:solidFill>
                  <a:latin typeface="Arial" panose="020B0604020202020204" pitchFamily="34" charset="0"/>
                  <a:cs typeface="Arial" panose="020B0604020202020204" pitchFamily="34" charset="0"/>
                </a:rPr>
                <a:t>New clients</a:t>
              </a:r>
              <a:endParaRPr lang="en-IN" sz="1400" b="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2534291" y="1340768"/>
              <a:ext cx="1512168" cy="9361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anose="020B0604020202020204" pitchFamily="34" charset="0"/>
                  <a:cs typeface="Arial" panose="020B0604020202020204" pitchFamily="34" charset="0"/>
                </a:rPr>
                <a:t>New clients addition</a:t>
              </a:r>
              <a:endParaRPr lang="en-IN" sz="16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878107" y="2564904"/>
              <a:ext cx="1512168" cy="93610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tx1"/>
                  </a:solidFill>
                  <a:latin typeface="Arial" panose="020B0604020202020204" pitchFamily="34" charset="0"/>
                  <a:cs typeface="Arial" panose="020B0604020202020204" pitchFamily="34" charset="0"/>
                </a:rPr>
                <a:t>Penetration</a:t>
              </a:r>
            </a:p>
            <a:p>
              <a:pPr marL="285750" indent="-285750" algn="just">
                <a:buFont typeface="Arial" panose="020B0604020202020204" pitchFamily="34" charset="0"/>
                <a:buChar char="•"/>
              </a:pPr>
              <a:r>
                <a:rPr lang="en-US" sz="1400" b="0" dirty="0" smtClean="0">
                  <a:solidFill>
                    <a:schemeClr val="tx1"/>
                  </a:solidFill>
                  <a:latin typeface="Arial" panose="020B0604020202020204" pitchFamily="34" charset="0"/>
                  <a:cs typeface="Arial" panose="020B0604020202020204" pitchFamily="34" charset="0"/>
                </a:rPr>
                <a:t>Cross selling</a:t>
              </a:r>
            </a:p>
            <a:p>
              <a:pPr marL="285750" indent="-285750" algn="just">
                <a:buFont typeface="Arial" panose="020B0604020202020204" pitchFamily="34" charset="0"/>
                <a:buChar char="•"/>
              </a:pPr>
              <a:r>
                <a:rPr lang="en-US" sz="1400" b="0" dirty="0" smtClean="0">
                  <a:solidFill>
                    <a:schemeClr val="tx1"/>
                  </a:solidFill>
                  <a:latin typeface="Arial" panose="020B0604020202020204" pitchFamily="34" charset="0"/>
                  <a:cs typeface="Arial" panose="020B0604020202020204" pitchFamily="34" charset="0"/>
                </a:rPr>
                <a:t>Client Mining</a:t>
              </a:r>
            </a:p>
            <a:p>
              <a:pPr marL="285750" indent="-285750" algn="just">
                <a:buFont typeface="Arial" panose="020B0604020202020204" pitchFamily="34" charset="0"/>
                <a:buChar char="•"/>
              </a:pPr>
              <a:endParaRPr lang="en-IN" sz="16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2534291" y="2564904"/>
              <a:ext cx="1512168" cy="93610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solidFill>
                    <a:schemeClr val="tx1"/>
                  </a:solidFill>
                  <a:latin typeface="Arial" panose="020B0604020202020204" pitchFamily="34" charset="0"/>
                  <a:cs typeface="Arial" panose="020B0604020202020204" pitchFamily="34" charset="0"/>
                </a:rPr>
                <a:t>Service Expansion</a:t>
              </a:r>
            </a:p>
            <a:p>
              <a:pPr marL="285750" indent="-285750" algn="just">
                <a:buFont typeface="Arial" panose="020B0604020202020204" pitchFamily="34" charset="0"/>
                <a:buChar char="•"/>
              </a:pPr>
              <a:r>
                <a:rPr lang="en-US" sz="1400" b="0" dirty="0" smtClean="0">
                  <a:solidFill>
                    <a:schemeClr val="tx1"/>
                  </a:solidFill>
                  <a:latin typeface="Arial" panose="020B0604020202020204" pitchFamily="34" charset="0"/>
                  <a:cs typeface="Arial" panose="020B0604020202020204" pitchFamily="34" charset="0"/>
                </a:rPr>
                <a:t>Making presence in untapped areas</a:t>
              </a:r>
              <a:endParaRPr lang="en-IN" sz="1400" b="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161707" y="4057915"/>
              <a:ext cx="601150" cy="234053"/>
            </a:xfrm>
            <a:prstGeom prst="rect">
              <a:avLst/>
            </a:prstGeom>
            <a:ln>
              <a:noFill/>
            </a:ln>
          </p:spPr>
          <p:txBody>
            <a:bodyPr wrap="none">
              <a:spAutoFit/>
            </a:bodyPr>
            <a:lstStyle/>
            <a:p>
              <a:r>
                <a:rPr lang="en-US" sz="1600" b="1" dirty="0" smtClean="0">
                  <a:latin typeface="Arial" panose="020B0604020202020204" pitchFamily="34" charset="0"/>
                  <a:cs typeface="Arial" panose="020B0604020202020204" pitchFamily="34" charset="0"/>
                </a:rPr>
                <a:t>Services</a:t>
              </a:r>
              <a:endParaRPr lang="en-US" sz="1600" b="1" dirty="0">
                <a:latin typeface="Arial" panose="020B0604020202020204" pitchFamily="34" charset="0"/>
                <a:cs typeface="Arial" panose="020B0604020202020204" pitchFamily="34" charset="0"/>
              </a:endParaRPr>
            </a:p>
          </p:txBody>
        </p:sp>
        <p:sp>
          <p:nvSpPr>
            <p:cNvPr id="15" name="Rectangle 14"/>
            <p:cNvSpPr/>
            <p:nvPr/>
          </p:nvSpPr>
          <p:spPr>
            <a:xfrm rot="16200000">
              <a:off x="-58787" y="2144389"/>
              <a:ext cx="600870" cy="198008"/>
            </a:xfrm>
            <a:prstGeom prst="rect">
              <a:avLst/>
            </a:prstGeom>
            <a:ln>
              <a:noFill/>
            </a:ln>
          </p:spPr>
          <p:txBody>
            <a:bodyPr wrap="none">
              <a:spAutoFit/>
            </a:bodyPr>
            <a:lstStyle/>
            <a:p>
              <a:r>
                <a:rPr lang="en-US" sz="1600" b="1" dirty="0" smtClean="0">
                  <a:latin typeface="Arial" panose="020B0604020202020204" pitchFamily="34" charset="0"/>
                  <a:cs typeface="Arial" panose="020B0604020202020204" pitchFamily="34" charset="0"/>
                </a:rPr>
                <a:t>Clients</a:t>
              </a:r>
              <a:endParaRPr lang="en-US" sz="1600" b="1" dirty="0">
                <a:latin typeface="Arial" panose="020B0604020202020204" pitchFamily="34" charset="0"/>
                <a:cs typeface="Arial" panose="020B0604020202020204" pitchFamily="34" charset="0"/>
              </a:endParaRPr>
            </a:p>
          </p:txBody>
        </p:sp>
        <p:sp>
          <p:nvSpPr>
            <p:cNvPr id="16" name="Rectangle 15"/>
            <p:cNvSpPr/>
            <p:nvPr/>
          </p:nvSpPr>
          <p:spPr>
            <a:xfrm>
              <a:off x="2462283" y="1124744"/>
              <a:ext cx="1723598" cy="2520280"/>
            </a:xfrm>
            <a:prstGeom prst="rect">
              <a:avLst/>
            </a:prstGeom>
            <a:noFill/>
            <a:ln>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Arial" panose="020B0604020202020204" pitchFamily="34" charset="0"/>
                <a:cs typeface="Arial" panose="020B0604020202020204" pitchFamily="34" charset="0"/>
              </a:endParaRPr>
            </a:p>
          </p:txBody>
        </p:sp>
      </p:grpSp>
      <p:sp>
        <p:nvSpPr>
          <p:cNvPr id="19" name="TextBox 18"/>
          <p:cNvSpPr txBox="1"/>
          <p:nvPr/>
        </p:nvSpPr>
        <p:spPr>
          <a:xfrm>
            <a:off x="2286000" y="833720"/>
            <a:ext cx="2531544" cy="584775"/>
          </a:xfrm>
          <a:prstGeom prst="rect">
            <a:avLst/>
          </a:prstGeom>
          <a:noFill/>
        </p:spPr>
        <p:txBody>
          <a:bodyPr wrap="square" rtlCol="0">
            <a:spAutoFit/>
          </a:bodyPr>
          <a:lstStyle/>
          <a:p>
            <a:pPr algn="ctr"/>
            <a:r>
              <a:rPr lang="en-US" sz="1600" dirty="0" smtClean="0"/>
              <a:t>Organic Growth Strategy</a:t>
            </a:r>
            <a:endParaRPr lang="en-IN" sz="1600" dirty="0"/>
          </a:p>
        </p:txBody>
      </p:sp>
      <p:sp>
        <p:nvSpPr>
          <p:cNvPr id="20" name="TextBox 19"/>
          <p:cNvSpPr txBox="1"/>
          <p:nvPr/>
        </p:nvSpPr>
        <p:spPr>
          <a:xfrm>
            <a:off x="5181601" y="833720"/>
            <a:ext cx="2531544" cy="584775"/>
          </a:xfrm>
          <a:prstGeom prst="rect">
            <a:avLst/>
          </a:prstGeom>
          <a:noFill/>
        </p:spPr>
        <p:txBody>
          <a:bodyPr wrap="square" rtlCol="0">
            <a:spAutoFit/>
          </a:bodyPr>
          <a:lstStyle/>
          <a:p>
            <a:pPr algn="ctr"/>
            <a:r>
              <a:rPr lang="en-US" sz="1600" dirty="0" smtClean="0"/>
              <a:t>Inorganic Growth Strategy</a:t>
            </a:r>
            <a:endParaRPr lang="en-IN" sz="1600" dirty="0"/>
          </a:p>
        </p:txBody>
      </p:sp>
    </p:spTree>
    <p:extLst>
      <p:ext uri="{BB962C8B-B14F-4D97-AF65-F5344CB8AC3E}">
        <p14:creationId xmlns:p14="http://schemas.microsoft.com/office/powerpoint/2010/main" val="3247400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3138985"/>
            <a:ext cx="9144000" cy="0"/>
          </a:xfrm>
          <a:prstGeom prst="line">
            <a:avLst/>
          </a:prstGeom>
          <a:solidFill>
            <a:schemeClr val="accent1"/>
          </a:solidFill>
          <a:ln w="50800" cap="flat" cmpd="sng" algn="ctr">
            <a:solidFill>
              <a:srgbClr val="CC3300"/>
            </a:solidFill>
            <a:prstDash val="solid"/>
            <a:round/>
            <a:headEnd type="none" w="med" len="med"/>
            <a:tailEnd type="none" w="med" len="med"/>
          </a:ln>
          <a:effectLst/>
        </p:spPr>
      </p:cxnSp>
      <p:sp>
        <p:nvSpPr>
          <p:cNvPr id="4" name="TextBox 3"/>
          <p:cNvSpPr txBox="1"/>
          <p:nvPr/>
        </p:nvSpPr>
        <p:spPr>
          <a:xfrm>
            <a:off x="2078181" y="2646547"/>
            <a:ext cx="4821382" cy="523220"/>
          </a:xfrm>
          <a:prstGeom prst="rect">
            <a:avLst/>
          </a:prstGeom>
          <a:noFill/>
        </p:spPr>
        <p:txBody>
          <a:bodyPr wrap="square" rtlCol="0">
            <a:spAutoFit/>
          </a:bodyPr>
          <a:lstStyle/>
          <a:p>
            <a:pPr algn="ctr"/>
            <a:r>
              <a:rPr lang="en-US" sz="2800" dirty="0" smtClean="0"/>
              <a:t>Annexure</a:t>
            </a:r>
            <a:endParaRPr lang="en-IN"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292" y="1318707"/>
            <a:ext cx="8501408" cy="4726854"/>
          </a:xfrm>
        </p:spPr>
        <p:txBody>
          <a:bodyPr/>
          <a:lstStyle/>
          <a:p>
            <a:pPr marL="0" indent="0" algn="just">
              <a:lnSpc>
                <a:spcPct val="150000"/>
              </a:lnSpc>
              <a:buNone/>
            </a:pPr>
            <a:r>
              <a:rPr lang="en-IN" sz="1100" i="1" dirty="0" smtClean="0">
                <a:latin typeface="Arial" pitchFamily="34" charset="0"/>
                <a:cs typeface="Arial" pitchFamily="34" charset="0"/>
              </a:rPr>
              <a:t>This presentation and the discussion that follows may contain certain words or phrases that are forward – looking statements, based on current expectations of the management of MPS Limited. </a:t>
            </a:r>
            <a:r>
              <a:rPr lang="en-US" sz="1100" i="1" dirty="0" smtClean="0">
                <a:latin typeface="Arial" pitchFamily="34" charset="0"/>
                <a:cs typeface="Arial" pitchFamily="34" charset="0"/>
              </a:rPr>
              <a:t>These forward-looking statements are subject to risks and uncertainties that may change at any time, and, therefore, our actual results may differ materially from those we expected. We therefore caution against placing substantial reliance on the forward-looking statements contained in this presentation. </a:t>
            </a:r>
          </a:p>
          <a:p>
            <a:pPr marL="0" indent="0" algn="just">
              <a:lnSpc>
                <a:spcPct val="150000"/>
              </a:lnSpc>
              <a:buNone/>
            </a:pPr>
            <a:endParaRPr lang="en-US" sz="1100" i="1" dirty="0" smtClean="0">
              <a:latin typeface="Arial" pitchFamily="34" charset="0"/>
              <a:cs typeface="Arial" pitchFamily="34" charset="0"/>
            </a:endParaRPr>
          </a:p>
          <a:p>
            <a:pPr marL="0" indent="0" algn="just">
              <a:lnSpc>
                <a:spcPct val="150000"/>
              </a:lnSpc>
              <a:buNone/>
            </a:pPr>
            <a:r>
              <a:rPr lang="en-US" sz="1100" i="1" dirty="0" smtClean="0">
                <a:latin typeface="Arial" pitchFamily="34" charset="0"/>
                <a:cs typeface="Arial" pitchFamily="34" charset="0"/>
              </a:rPr>
              <a:t>All forward-looking statements included in this presentation are made only as of the date of this presentation and we assume no obligation to update any written or oral forward-looking statements made by us or on our behalf as a result of new information, future events or other factors.”</a:t>
            </a:r>
          </a:p>
          <a:p>
            <a:pPr marL="0" indent="0" algn="just">
              <a:lnSpc>
                <a:spcPct val="150000"/>
              </a:lnSpc>
              <a:buNone/>
            </a:pPr>
            <a:endParaRPr lang="en-US" sz="1100" i="1" dirty="0" smtClean="0">
              <a:latin typeface="Arial" pitchFamily="34" charset="0"/>
              <a:cs typeface="Arial" pitchFamily="34" charset="0"/>
            </a:endParaRPr>
          </a:p>
          <a:p>
            <a:pPr marL="0" indent="0" algn="just">
              <a:lnSpc>
                <a:spcPct val="150000"/>
              </a:lnSpc>
              <a:buNone/>
            </a:pPr>
            <a:r>
              <a:rPr lang="en-IN" sz="1100" i="1" dirty="0" smtClean="0">
                <a:latin typeface="Arial" pitchFamily="34" charset="0"/>
                <a:cs typeface="Arial" pitchFamily="34" charset="0"/>
              </a:rPr>
              <a:t>This presentation does not constitute a prospectus, offering circular or offering memorandum or an offer invitation, or a solicitation of any offer, to purchase or sell, any securities of MPS and should not be considered or construed in any manner whatsoever as a recommendation that any person should subscribe for or purchase any of MPS's securities. Neither this presentation nor any other documentation or information (or any part thereof) delivered or supplied under or in relation thereto shall be deemed to constitute an offer of or an invitation by or on behalf of MPS to subscribe for or purchase any of its securities.</a:t>
            </a:r>
          </a:p>
          <a:p>
            <a:pPr marL="0" indent="0" algn="just">
              <a:lnSpc>
                <a:spcPct val="150000"/>
              </a:lnSpc>
              <a:buNone/>
            </a:pPr>
            <a:endParaRPr lang="en-IN" sz="1100" i="1" dirty="0" smtClean="0">
              <a:latin typeface="Arial" pitchFamily="34" charset="0"/>
              <a:cs typeface="Arial" pitchFamily="34" charset="0"/>
            </a:endParaRPr>
          </a:p>
        </p:txBody>
      </p:sp>
      <p:sp>
        <p:nvSpPr>
          <p:cNvPr id="3" name="Title 2"/>
          <p:cNvSpPr>
            <a:spLocks noGrp="1"/>
          </p:cNvSpPr>
          <p:nvPr>
            <p:ph type="title"/>
          </p:nvPr>
        </p:nvSpPr>
        <p:spPr/>
        <p:txBody>
          <a:bodyPr/>
          <a:lstStyle/>
          <a:p>
            <a:r>
              <a:rPr lang="en-US" sz="2400" dirty="0" smtClean="0">
                <a:latin typeface="Arial" pitchFamily="34" charset="0"/>
                <a:cs typeface="Arial" pitchFamily="34" charset="0"/>
              </a:rPr>
              <a:t>Safe Harbor</a:t>
            </a:r>
            <a:endParaRPr lang="en-IN" sz="2400" dirty="0">
              <a:latin typeface="Arial" pitchFamily="34" charset="0"/>
              <a:cs typeface="Arial" pitchFamily="34" charset="0"/>
            </a:endParaRPr>
          </a:p>
        </p:txBody>
      </p:sp>
    </p:spTree>
    <p:extLst>
      <p:ext uri="{BB962C8B-B14F-4D97-AF65-F5344CB8AC3E}">
        <p14:creationId xmlns:p14="http://schemas.microsoft.com/office/powerpoint/2010/main" val="2199169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kern="1200" dirty="0" smtClean="0">
                <a:solidFill>
                  <a:srgbClr val="FFFFFF"/>
                </a:solidFill>
                <a:latin typeface="Arial" charset="0"/>
                <a:ea typeface="+mn-ea"/>
                <a:cs typeface="Arial" charset="0"/>
              </a:rPr>
              <a:t>Income statement – Q4 and FY’14</a:t>
            </a:r>
            <a:r>
              <a:rPr lang="en-US" sz="2400" dirty="0" smtClean="0">
                <a:latin typeface="Arial"/>
                <a:cs typeface="Arial"/>
              </a:rPr>
              <a:t>	</a:t>
            </a:r>
            <a:endParaRPr lang="en-IN" sz="2400" dirty="0">
              <a:latin typeface="Arial"/>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622364243"/>
              </p:ext>
            </p:extLst>
          </p:nvPr>
        </p:nvGraphicFramePr>
        <p:xfrm>
          <a:off x="277093" y="1007404"/>
          <a:ext cx="8451270" cy="3406012"/>
        </p:xfrm>
        <a:graphic>
          <a:graphicData uri="http://schemas.openxmlformats.org/drawingml/2006/table">
            <a:tbl>
              <a:tblPr/>
              <a:tblGrid>
                <a:gridCol w="2503613"/>
                <a:gridCol w="638848"/>
                <a:gridCol w="584970"/>
                <a:gridCol w="592666"/>
                <a:gridCol w="536785"/>
                <a:gridCol w="619125"/>
                <a:gridCol w="676275"/>
                <a:gridCol w="609600"/>
                <a:gridCol w="676275"/>
                <a:gridCol w="1013113"/>
              </a:tblGrid>
              <a:tr h="199905">
                <a:tc>
                  <a:txBody>
                    <a:bodyPr/>
                    <a:lstStyle/>
                    <a:p>
                      <a:pPr algn="l" fontAlgn="ctr"/>
                      <a:r>
                        <a:rPr lang="en-IN" sz="1000" b="1" i="0" u="none" strike="noStrike" dirty="0">
                          <a:solidFill>
                            <a:srgbClr val="000000"/>
                          </a:solidFill>
                          <a:latin typeface="Arial" pitchFamily="34" charset="0"/>
                          <a:cs typeface="Arial" pitchFamily="34" charset="0"/>
                        </a:rPr>
                        <a:t>Particulars </a:t>
                      </a:r>
                      <a:r>
                        <a:rPr lang="en-IN" sz="1000" b="1" i="0" u="none" strike="noStrike" dirty="0" smtClean="0">
                          <a:solidFill>
                            <a:srgbClr val="000000"/>
                          </a:solidFill>
                          <a:latin typeface="Arial" pitchFamily="34" charset="0"/>
                          <a:cs typeface="Arial" pitchFamily="34" charset="0"/>
                        </a:rPr>
                        <a:t>(Rs</a:t>
                      </a:r>
                      <a:r>
                        <a:rPr lang="en-IN" sz="1000" b="1" i="0" u="none" strike="noStrike" baseline="0" dirty="0" smtClean="0">
                          <a:solidFill>
                            <a:srgbClr val="000000"/>
                          </a:solidFill>
                          <a:latin typeface="Arial" pitchFamily="34" charset="0"/>
                          <a:cs typeface="Arial" pitchFamily="34" charset="0"/>
                        </a:rPr>
                        <a:t> m</a:t>
                      </a:r>
                      <a:r>
                        <a:rPr lang="en-IN" sz="1000" b="1" i="0" u="none" strike="noStrike" dirty="0" smtClean="0">
                          <a:solidFill>
                            <a:srgbClr val="000000"/>
                          </a:solidFill>
                          <a:latin typeface="Arial" pitchFamily="34" charset="0"/>
                          <a:cs typeface="Arial" pitchFamily="34" charset="0"/>
                        </a:rPr>
                        <a:t>n</a:t>
                      </a:r>
                      <a:r>
                        <a:rPr lang="en-IN" sz="1000" b="1" i="0" u="none" strike="noStrike" dirty="0">
                          <a:solidFill>
                            <a:srgbClr val="000000"/>
                          </a:solidFill>
                          <a:latin typeface="Arial" pitchFamily="34" charset="0"/>
                          <a:cs typeface="Arial" pitchFamily="34" charset="0"/>
                        </a:rPr>
                        <a:t>)</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smtClean="0">
                          <a:solidFill>
                            <a:srgbClr val="000000"/>
                          </a:solidFill>
                          <a:latin typeface="Arial" pitchFamily="34" charset="0"/>
                          <a:cs typeface="Arial" pitchFamily="34" charset="0"/>
                        </a:rPr>
                        <a:t>Q4 </a:t>
                      </a:r>
                      <a:r>
                        <a:rPr lang="en-IN" sz="1000" b="1" i="0" u="none" strike="noStrike" dirty="0">
                          <a:solidFill>
                            <a:srgbClr val="000000"/>
                          </a:solidFill>
                          <a:latin typeface="Arial" pitchFamily="34" charset="0"/>
                          <a:cs typeface="Arial" pitchFamily="34" charset="0"/>
                        </a:rPr>
                        <a:t>FY'14</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smtClean="0">
                          <a:solidFill>
                            <a:srgbClr val="000000"/>
                          </a:solidFill>
                          <a:latin typeface="Arial" pitchFamily="34" charset="0"/>
                          <a:cs typeface="Arial" pitchFamily="34" charset="0"/>
                        </a:rPr>
                        <a:t>Q4 </a:t>
                      </a:r>
                      <a:r>
                        <a:rPr lang="en-IN" sz="1000" b="1" i="0" u="none" strike="noStrike" dirty="0">
                          <a:solidFill>
                            <a:srgbClr val="000000"/>
                          </a:solidFill>
                          <a:latin typeface="Arial" pitchFamily="34" charset="0"/>
                          <a:cs typeface="Arial" pitchFamily="34" charset="0"/>
                        </a:rPr>
                        <a:t>FY'13</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smtClean="0">
                          <a:solidFill>
                            <a:srgbClr val="000000"/>
                          </a:solidFill>
                          <a:latin typeface="Arial" pitchFamily="34" charset="0"/>
                          <a:cs typeface="Arial" pitchFamily="34" charset="0"/>
                        </a:rPr>
                        <a:t>Q3 </a:t>
                      </a:r>
                      <a:r>
                        <a:rPr lang="en-IN" sz="1000" b="1" i="0" u="none" strike="noStrike" dirty="0">
                          <a:solidFill>
                            <a:srgbClr val="000000"/>
                          </a:solidFill>
                          <a:latin typeface="Arial" pitchFamily="34" charset="0"/>
                          <a:cs typeface="Arial" pitchFamily="34" charset="0"/>
                        </a:rPr>
                        <a:t>FY'14</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a:solidFill>
                            <a:srgbClr val="000000"/>
                          </a:solidFill>
                          <a:latin typeface="Arial" pitchFamily="34" charset="0"/>
                          <a:cs typeface="Arial" pitchFamily="34" charset="0"/>
                        </a:rPr>
                        <a:t>% Chg YoY</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a:solidFill>
                            <a:srgbClr val="000000"/>
                          </a:solidFill>
                          <a:latin typeface="Arial" pitchFamily="34" charset="0"/>
                          <a:cs typeface="Arial" pitchFamily="34" charset="0"/>
                        </a:rPr>
                        <a:t>% Chg QoQ</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ctr"/>
                      <a:r>
                        <a:rPr lang="en-IN" sz="1000" b="1" i="0" u="none" strike="noStrike" dirty="0" smtClean="0">
                          <a:solidFill>
                            <a:srgbClr val="000000"/>
                          </a:solidFill>
                          <a:latin typeface="Arial" pitchFamily="34" charset="0"/>
                          <a:cs typeface="Arial" pitchFamily="34" charset="0"/>
                        </a:rPr>
                        <a:t>FY'14</a:t>
                      </a:r>
                      <a:endParaRPr lang="en-IN" sz="1000" b="1" i="0" u="none" strike="noStrike" dirty="0">
                        <a:solidFill>
                          <a:srgbClr val="000000"/>
                        </a:solidFill>
                        <a:latin typeface="Arial" pitchFamily="34" charset="0"/>
                        <a:cs typeface="Arial" pitchFamily="34" charset="0"/>
                      </a:endParaRP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t"/>
                      <a:r>
                        <a:rPr lang="en-IN" sz="1000" b="1" i="0" u="none" strike="noStrike" dirty="0" smtClean="0">
                          <a:solidFill>
                            <a:srgbClr val="000000"/>
                          </a:solidFill>
                          <a:latin typeface="Arial" pitchFamily="34" charset="0"/>
                          <a:cs typeface="Arial" pitchFamily="34" charset="0"/>
                        </a:rPr>
                        <a:t>FY'13</a:t>
                      </a:r>
                      <a:endParaRPr lang="en-IN" sz="1000" b="1" i="0" u="none" strike="noStrike" dirty="0">
                        <a:solidFill>
                          <a:srgbClr val="000000"/>
                        </a:solidFill>
                        <a:latin typeface="Arial" pitchFamily="34" charset="0"/>
                        <a:cs typeface="Arial" pitchFamily="34" charset="0"/>
                      </a:endParaRP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t"/>
                      <a:r>
                        <a:rPr lang="en-IN" sz="1000" b="1" i="0" u="none" strike="noStrike" dirty="0">
                          <a:solidFill>
                            <a:srgbClr val="000000"/>
                          </a:solidFill>
                          <a:latin typeface="Arial" pitchFamily="34" charset="0"/>
                          <a:cs typeface="Arial" pitchFamily="34" charset="0"/>
                        </a:rPr>
                        <a:t>% Chg YoY</a:t>
                      </a: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c>
                  <a:txBody>
                    <a:bodyPr/>
                    <a:lstStyle/>
                    <a:p>
                      <a:pPr algn="r" fontAlgn="t"/>
                      <a:r>
                        <a:rPr lang="en-US" sz="1000" b="1" i="0" u="none" strike="noStrike" dirty="0" smtClean="0">
                          <a:solidFill>
                            <a:srgbClr val="000000"/>
                          </a:solidFill>
                          <a:latin typeface="Arial" pitchFamily="34" charset="0"/>
                          <a:cs typeface="Arial" pitchFamily="34" charset="0"/>
                        </a:rPr>
                        <a:t>FY’14 Consolidated</a:t>
                      </a:r>
                      <a:endParaRPr lang="en-IN" sz="1000" b="1" i="0" u="none" strike="noStrike" dirty="0">
                        <a:solidFill>
                          <a:srgbClr val="000000"/>
                        </a:solidFill>
                        <a:latin typeface="Arial" pitchFamily="34" charset="0"/>
                        <a:cs typeface="Arial" pitchFamily="34" charset="0"/>
                      </a:endParaRPr>
                    </a:p>
                  </a:txBody>
                  <a:tcPr marL="5705" marR="5705" marT="5705"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solidFill>
                  </a:tcPr>
                </a:tc>
              </a:tr>
              <a:tr h="199905">
                <a:tc>
                  <a:txBody>
                    <a:bodyPr/>
                    <a:lstStyle/>
                    <a:p>
                      <a:pPr algn="l" fontAlgn="t"/>
                      <a:r>
                        <a:rPr lang="en-IN" sz="1000" b="1" i="0" u="none" strike="noStrike" dirty="0">
                          <a:solidFill>
                            <a:srgbClr val="000000"/>
                          </a:solidFill>
                          <a:latin typeface="Arial" pitchFamily="34" charset="0"/>
                          <a:cs typeface="Arial" pitchFamily="34" charset="0"/>
                        </a:rPr>
                        <a:t>Net sales</a:t>
                      </a:r>
                    </a:p>
                  </a:txBody>
                  <a:tcPr marL="5705" marR="5705" marT="570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467.4</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401.9</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540.4</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16.3%</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-13.5%</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1,882.9</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1,640.0</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14.8%</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1,972.8</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r>
              <a:tr h="215404">
                <a:tc>
                  <a:txBody>
                    <a:bodyPr/>
                    <a:lstStyle/>
                    <a:p>
                      <a:pPr algn="l" fontAlgn="t"/>
                      <a:r>
                        <a:rPr lang="en-IN" sz="1000" b="1" i="0" u="none" strike="noStrike" dirty="0">
                          <a:solidFill>
                            <a:srgbClr val="000000"/>
                          </a:solidFill>
                          <a:latin typeface="Arial" pitchFamily="34" charset="0"/>
                          <a:cs typeface="Arial" pitchFamily="34" charset="0"/>
                        </a:rPr>
                        <a:t>Total Expenditure</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287.7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288.5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310.7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-0.3%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1,203.9</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1,210.8</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-0.6%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1,311.4</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FF"/>
                    </a:solidFill>
                  </a:tcPr>
                </a:tc>
              </a:tr>
              <a:tr h="203440">
                <a:tc>
                  <a:txBody>
                    <a:bodyPr/>
                    <a:lstStyle/>
                    <a:p>
                      <a:pPr algn="l" fontAlgn="t"/>
                      <a:r>
                        <a:rPr lang="en-IN" sz="1000" b="0" i="0" u="none" strike="noStrike" dirty="0">
                          <a:solidFill>
                            <a:srgbClr val="000000"/>
                          </a:solidFill>
                          <a:latin typeface="Arial" pitchFamily="34" charset="0"/>
                          <a:cs typeface="Arial" pitchFamily="34" charset="0"/>
                        </a:rPr>
                        <a:t>(Increase) / Decrease In Work in </a:t>
                      </a:r>
                      <a:r>
                        <a:rPr lang="en-IN" sz="1000" b="0" i="0" u="none" strike="noStrike" dirty="0" smtClean="0">
                          <a:solidFill>
                            <a:schemeClr val="tx1"/>
                          </a:solidFill>
                          <a:latin typeface="Arial" pitchFamily="34" charset="0"/>
                          <a:cs typeface="Arial" pitchFamily="34" charset="0"/>
                        </a:rPr>
                        <a:t>Process</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13.9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smtClean="0">
                          <a:solidFill>
                            <a:srgbClr val="000000"/>
                          </a:solidFill>
                          <a:effectLst/>
                          <a:latin typeface="Arial" panose="020B0604020202020204" pitchFamily="34" charset="0"/>
                          <a:cs typeface="Arial" panose="020B0604020202020204" pitchFamily="34" charset="0"/>
                        </a:rPr>
                        <a:t>-</a:t>
                      </a:r>
                      <a:endParaRPr lang="en-IN"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10.7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205.7%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10.7</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0" i="0" u="none" strike="noStrike" dirty="0">
                          <a:solidFill>
                            <a:srgbClr val="000000"/>
                          </a:solidFill>
                          <a:latin typeface="Arial" pitchFamily="34" charset="0"/>
                          <a:cs typeface="Arial" pitchFamily="34" charset="0"/>
                        </a:rPr>
                        <a:t>Employees Cost </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192.6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178.9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194.7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780.7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771.3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846.9</a:t>
                      </a:r>
                    </a:p>
                  </a:txBody>
                  <a:tcPr marL="9525" marR="9525" marT="9525" marB="0" anchor="ctr">
                    <a:lnL>
                      <a:noFill/>
                    </a:lnL>
                    <a:lnR>
                      <a:noFill/>
                    </a:lnR>
                    <a:lnT>
                      <a:noFill/>
                    </a:lnT>
                    <a:lnB>
                      <a:noFill/>
                    </a:lnB>
                    <a:solidFill>
                      <a:srgbClr val="FFFFFF"/>
                    </a:solidFill>
                  </a:tcPr>
                </a:tc>
              </a:tr>
              <a:tr h="195351">
                <a:tc>
                  <a:txBody>
                    <a:bodyPr/>
                    <a:lstStyle/>
                    <a:p>
                      <a:pPr algn="l" fontAlgn="t"/>
                      <a:r>
                        <a:rPr lang="en-IN" sz="1000" b="0" i="0" u="none" strike="noStrike" dirty="0">
                          <a:solidFill>
                            <a:srgbClr val="000000"/>
                          </a:solidFill>
                          <a:latin typeface="Arial" pitchFamily="34" charset="0"/>
                          <a:cs typeface="Arial" pitchFamily="34" charset="0"/>
                        </a:rPr>
                        <a:t>Other Expenditure </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90.0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111.1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102.1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-19.0%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412.5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436.0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453.8</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1" i="0" u="none" strike="noStrike" dirty="0">
                          <a:solidFill>
                            <a:srgbClr val="000000"/>
                          </a:solidFill>
                          <a:latin typeface="Arial" pitchFamily="34" charset="0"/>
                          <a:cs typeface="Arial" pitchFamily="34" charset="0"/>
                        </a:rPr>
                        <a:t>EBITDA</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179.7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113.4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229.7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58.5%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679.0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429.2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58.2%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661.4</a:t>
                      </a:r>
                    </a:p>
                  </a:txBody>
                  <a:tcPr marL="9525" marR="9525" marT="9525" marB="0" anchor="ctr">
                    <a:lnL>
                      <a:noFill/>
                    </a:lnL>
                    <a:lnR>
                      <a:noFill/>
                    </a:lnR>
                    <a:lnT>
                      <a:noFill/>
                    </a:lnT>
                    <a:lnB>
                      <a:noFill/>
                    </a:lnB>
                    <a:solidFill>
                      <a:srgbClr val="FFFFFF"/>
                    </a:solidFill>
                  </a:tcPr>
                </a:tc>
              </a:tr>
              <a:tr h="235636">
                <a:tc>
                  <a:txBody>
                    <a:bodyPr/>
                    <a:lstStyle/>
                    <a:p>
                      <a:pPr algn="l" fontAlgn="t"/>
                      <a:r>
                        <a:rPr lang="en-IN" sz="1000" b="0" i="0" u="none" strike="noStrike" dirty="0">
                          <a:solidFill>
                            <a:srgbClr val="000000"/>
                          </a:solidFill>
                          <a:latin typeface="Arial" pitchFamily="34" charset="0"/>
                          <a:cs typeface="Arial" pitchFamily="34" charset="0"/>
                        </a:rPr>
                        <a:t>Depreciation and Amortization</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12.4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20.8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13.0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-40.4%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50.5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73.6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-31.4%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52.9</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1" i="0" u="none" strike="noStrike" dirty="0">
                          <a:solidFill>
                            <a:srgbClr val="000000"/>
                          </a:solidFill>
                          <a:latin typeface="Arial" pitchFamily="34" charset="0"/>
                          <a:cs typeface="Arial" pitchFamily="34" charset="0"/>
                        </a:rPr>
                        <a:t>EBIT</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167.3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92.6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216.7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80.7%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-22.8%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628.5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355.6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76.7%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608.5</a:t>
                      </a:r>
                    </a:p>
                  </a:txBody>
                  <a:tcPr marL="9525" marR="9525" marT="9525" marB="0" anchor="ctr">
                    <a:lnL>
                      <a:noFill/>
                    </a:lnL>
                    <a:lnR>
                      <a:noFill/>
                    </a:lnR>
                    <a:lnT>
                      <a:noFill/>
                    </a:lnT>
                    <a:lnB>
                      <a:noFill/>
                    </a:lnB>
                    <a:solidFill>
                      <a:srgbClr val="FFFFFF"/>
                    </a:solidFill>
                  </a:tcPr>
                </a:tc>
              </a:tr>
              <a:tr h="210164">
                <a:tc>
                  <a:txBody>
                    <a:bodyPr/>
                    <a:lstStyle/>
                    <a:p>
                      <a:pPr algn="l" fontAlgn="t"/>
                      <a:r>
                        <a:rPr lang="en-IN" sz="1000" b="0" i="0" u="none" strike="noStrike" dirty="0">
                          <a:solidFill>
                            <a:srgbClr val="000000"/>
                          </a:solidFill>
                          <a:latin typeface="Arial" pitchFamily="34" charset="0"/>
                          <a:cs typeface="Arial" pitchFamily="34" charset="0"/>
                        </a:rPr>
                        <a:t>Interest &amp; Finance charges</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0.1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-90.0%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-95.2%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-35.6%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3.8</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0" i="0" u="none" strike="noStrike" dirty="0">
                          <a:solidFill>
                            <a:srgbClr val="000000"/>
                          </a:solidFill>
                          <a:latin typeface="Arial" pitchFamily="34" charset="0"/>
                          <a:cs typeface="Arial" pitchFamily="34" charset="0"/>
                        </a:rPr>
                        <a:t>Other Income</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16.0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408.6%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36.8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81.3%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66.7</a:t>
                      </a:r>
                    </a:p>
                  </a:txBody>
                  <a:tcPr marL="9525" marR="9525" marT="9525" marB="0" anchor="ctr">
                    <a:lnL>
                      <a:noFill/>
                    </a:lnL>
                    <a:lnR>
                      <a:noFill/>
                    </a:lnR>
                    <a:lnT>
                      <a:noFill/>
                    </a:lnT>
                    <a:lnB>
                      <a:noFill/>
                    </a:lnB>
                    <a:solidFill>
                      <a:srgbClr val="FFFFFF"/>
                    </a:solidFill>
                  </a:tcPr>
                </a:tc>
              </a:tr>
              <a:tr h="216396">
                <a:tc>
                  <a:txBody>
                    <a:bodyPr/>
                    <a:lstStyle/>
                    <a:p>
                      <a:pPr algn="l" fontAlgn="t"/>
                      <a:r>
                        <a:rPr lang="en-IN" sz="1000" b="0" i="0" u="none" strike="noStrike" dirty="0">
                          <a:solidFill>
                            <a:srgbClr val="000000"/>
                          </a:solidFill>
                          <a:latin typeface="Arial" pitchFamily="34" charset="0"/>
                          <a:cs typeface="Arial" pitchFamily="34" charset="0"/>
                        </a:rPr>
                        <a:t>Forex (gain) / loss</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-228.8%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-143.2%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31.9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-13.0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-345.4%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31.9</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1" i="0" u="none" strike="noStrike" dirty="0">
                          <a:solidFill>
                            <a:srgbClr val="000000"/>
                          </a:solidFill>
                          <a:latin typeface="Arial" pitchFamily="34" charset="0"/>
                          <a:cs typeface="Arial" pitchFamily="34" charset="0"/>
                        </a:rPr>
                        <a:t>PBT </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177.4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101.0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248.2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659.5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399.5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65.1%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639.5</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0" i="0" u="none" strike="noStrike" dirty="0">
                          <a:solidFill>
                            <a:srgbClr val="000000"/>
                          </a:solidFill>
                          <a:latin typeface="Arial" pitchFamily="34" charset="0"/>
                          <a:cs typeface="Arial" pitchFamily="34" charset="0"/>
                        </a:rPr>
                        <a:t>Tax Expense</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60.9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27.4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85.5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122.3%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225.1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80.6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179.3%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218.1</a:t>
                      </a:r>
                    </a:p>
                  </a:txBody>
                  <a:tcPr marL="9525" marR="9525" marT="9525" marB="0" anchor="ctr">
                    <a:lnL>
                      <a:noFill/>
                    </a:lnL>
                    <a:lnR>
                      <a:noFill/>
                    </a:lnR>
                    <a:lnT>
                      <a:noFill/>
                    </a:lnT>
                    <a:lnB>
                      <a:noFill/>
                    </a:lnB>
                    <a:solidFill>
                      <a:srgbClr val="FFFFFF"/>
                    </a:solidFill>
                  </a:tcPr>
                </a:tc>
              </a:tr>
              <a:tr h="199905">
                <a:tc>
                  <a:txBody>
                    <a:bodyPr/>
                    <a:lstStyle/>
                    <a:p>
                      <a:pPr algn="l" fontAlgn="t"/>
                      <a:r>
                        <a:rPr lang="en-IN" sz="1000" b="1" i="0" u="none" strike="noStrike" dirty="0">
                          <a:solidFill>
                            <a:srgbClr val="000000"/>
                          </a:solidFill>
                          <a:latin typeface="Arial" pitchFamily="34" charset="0"/>
                          <a:cs typeface="Arial" pitchFamily="34" charset="0"/>
                        </a:rPr>
                        <a:t>PAT</a:t>
                      </a:r>
                    </a:p>
                  </a:txBody>
                  <a:tcPr marL="5705" marR="5705" marT="570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116.5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73.6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162.7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58.3%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434.4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318.9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36.2%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421.4</a:t>
                      </a:r>
                    </a:p>
                  </a:txBody>
                  <a:tcPr marL="9525" marR="9525" marT="9525" marB="0" anchor="ctr">
                    <a:lnL>
                      <a:noFill/>
                    </a:lnL>
                    <a:lnR>
                      <a:noFill/>
                    </a:lnR>
                    <a:lnT>
                      <a:noFill/>
                    </a:lnT>
                    <a:lnB>
                      <a:noFill/>
                    </a:lnB>
                    <a:solidFill>
                      <a:srgbClr val="FFFFFF"/>
                    </a:solidFill>
                  </a:tcPr>
                </a:tc>
              </a:tr>
              <a:tr h="219876">
                <a:tc>
                  <a:txBody>
                    <a:bodyPr/>
                    <a:lstStyle/>
                    <a:p>
                      <a:pPr algn="l" fontAlgn="t"/>
                      <a:r>
                        <a:rPr lang="en-IN" sz="1000" b="1" i="0" u="none" strike="noStrike" dirty="0">
                          <a:solidFill>
                            <a:srgbClr val="000000"/>
                          </a:solidFill>
                          <a:latin typeface="Arial" pitchFamily="34" charset="0"/>
                          <a:cs typeface="Arial" pitchFamily="34" charset="0"/>
                        </a:rPr>
                        <a:t>Basic &amp; Diluted EPS (Rs.)</a:t>
                      </a: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US" sz="1000" b="0" i="0" u="none" strike="noStrike" dirty="0" smtClean="0">
                          <a:solidFill>
                            <a:srgbClr val="000000"/>
                          </a:solidFill>
                          <a:latin typeface="Arial" pitchFamily="34" charset="0"/>
                          <a:cs typeface="Arial" pitchFamily="34" charset="0"/>
                        </a:rPr>
                        <a:t>6.93</a:t>
                      </a:r>
                      <a:endParaRPr lang="en-IN" sz="1000" b="0" i="0" u="none" strike="noStrike" dirty="0">
                        <a:solidFill>
                          <a:srgbClr val="000000"/>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rgbClr val="000000"/>
                          </a:solidFill>
                          <a:latin typeface="Arial" pitchFamily="34" charset="0"/>
                          <a:cs typeface="Arial" pitchFamily="34" charset="0"/>
                        </a:rPr>
                        <a:t>4.38</a:t>
                      </a:r>
                      <a:endParaRPr lang="en-IN" sz="1000" b="0" i="0" u="none" strike="noStrike" dirty="0">
                        <a:solidFill>
                          <a:srgbClr val="000000"/>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rgbClr val="000000"/>
                          </a:solidFill>
                          <a:latin typeface="Arial" pitchFamily="34" charset="0"/>
                          <a:cs typeface="Arial" pitchFamily="34" charset="0"/>
                        </a:rPr>
                        <a:t>9.67</a:t>
                      </a:r>
                      <a:endParaRPr lang="en-IN" sz="1000" b="0" i="0" u="none" strike="noStrike" dirty="0">
                        <a:solidFill>
                          <a:srgbClr val="000000"/>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25.82</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18.96</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en-US" sz="1000" b="0" i="0" u="none" strike="noStrike" dirty="0" smtClean="0">
                          <a:solidFill>
                            <a:schemeClr val="tx1"/>
                          </a:solidFill>
                          <a:latin typeface="Arial" pitchFamily="34" charset="0"/>
                          <a:cs typeface="Arial" pitchFamily="34" charset="0"/>
                        </a:rPr>
                        <a:t>25.05</a:t>
                      </a:r>
                      <a:endParaRPr lang="en-IN" sz="1000" b="0" i="0" u="none" strike="noStrike" dirty="0">
                        <a:solidFill>
                          <a:schemeClr val="tx1"/>
                        </a:solidFill>
                        <a:latin typeface="Arial" pitchFamily="34" charset="0"/>
                        <a:cs typeface="Arial" pitchFamily="34" charset="0"/>
                      </a:endParaRPr>
                    </a:p>
                  </a:txBody>
                  <a:tcPr marL="5705" marR="5705" marT="5705" marB="0" anchor="ctr">
                    <a:lnL>
                      <a:noFill/>
                    </a:lnL>
                    <a:lnR>
                      <a:noFill/>
                    </a:lnR>
                    <a:lnT>
                      <a:noFill/>
                    </a:lnT>
                    <a:lnB w="19050" cap="flat" cmpd="sng" algn="ctr">
                      <a:solidFill>
                        <a:srgbClr val="FF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22714701"/>
              </p:ext>
            </p:extLst>
          </p:nvPr>
        </p:nvGraphicFramePr>
        <p:xfrm>
          <a:off x="290946" y="4688103"/>
          <a:ext cx="8443481" cy="1415512"/>
        </p:xfrm>
        <a:graphic>
          <a:graphicData uri="http://schemas.openxmlformats.org/drawingml/2006/table">
            <a:tbl>
              <a:tblPr/>
              <a:tblGrid>
                <a:gridCol w="2888472"/>
                <a:gridCol w="908233"/>
                <a:gridCol w="997565"/>
                <a:gridCol w="971511"/>
                <a:gridCol w="848673"/>
                <a:gridCol w="848673"/>
                <a:gridCol w="980354"/>
              </a:tblGrid>
              <a:tr h="269475">
                <a:tc>
                  <a:txBody>
                    <a:bodyPr/>
                    <a:lstStyle/>
                    <a:p>
                      <a:pPr algn="l" fontAlgn="ctr"/>
                      <a:r>
                        <a:rPr lang="en-IN" sz="1000" b="1" i="0" u="none" strike="noStrike" dirty="0">
                          <a:latin typeface="Arial"/>
                        </a:rPr>
                        <a:t>Key Ratios</a:t>
                      </a: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IN" sz="1000" b="1" i="0" u="none" strike="noStrike" dirty="0" smtClean="0">
                          <a:latin typeface="Arial"/>
                        </a:rPr>
                        <a:t>Q4 </a:t>
                      </a:r>
                      <a:r>
                        <a:rPr lang="en-IN" sz="1000" b="1" i="0" u="none" strike="noStrike" dirty="0">
                          <a:latin typeface="Arial"/>
                        </a:rPr>
                        <a:t>FY'14</a:t>
                      </a: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IN" sz="1000" b="1" i="0" u="none" strike="noStrike" dirty="0" smtClean="0">
                          <a:latin typeface="Arial"/>
                        </a:rPr>
                        <a:t>Q4 </a:t>
                      </a:r>
                      <a:r>
                        <a:rPr lang="en-IN" sz="1000" b="1" i="0" u="none" strike="noStrike" dirty="0">
                          <a:latin typeface="Arial"/>
                        </a:rPr>
                        <a:t>FY'13</a:t>
                      </a: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IN" sz="1000" b="1" i="0" u="none" strike="noStrike" dirty="0" smtClean="0">
                          <a:latin typeface="Arial"/>
                        </a:rPr>
                        <a:t>Q3 </a:t>
                      </a:r>
                      <a:r>
                        <a:rPr lang="en-IN" sz="1000" b="1" i="0" u="none" strike="noStrike" dirty="0">
                          <a:latin typeface="Arial"/>
                        </a:rPr>
                        <a:t>FY'14</a:t>
                      </a: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IN" sz="1000" b="1" i="0" u="none" strike="noStrike" dirty="0" smtClean="0">
                          <a:latin typeface="Arial"/>
                        </a:rPr>
                        <a:t>FY'14</a:t>
                      </a:r>
                      <a:endParaRPr lang="en-IN" sz="1000" b="1" i="0" u="none" strike="noStrike" dirty="0">
                        <a:latin typeface="Arial"/>
                      </a:endParaRP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IN" sz="1000" b="1" i="0" u="none" strike="noStrike" dirty="0" smtClean="0">
                          <a:latin typeface="Arial"/>
                        </a:rPr>
                        <a:t>FY'13</a:t>
                      </a:r>
                      <a:endParaRPr lang="en-IN" sz="1000" b="1" i="0" u="none" strike="noStrike" dirty="0">
                        <a:latin typeface="Arial"/>
                      </a:endParaRP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c>
                  <a:txBody>
                    <a:bodyPr/>
                    <a:lstStyle/>
                    <a:p>
                      <a:pPr algn="r" fontAlgn="ctr"/>
                      <a:r>
                        <a:rPr lang="en-US" sz="1000" b="1" i="0" u="none" strike="noStrike" dirty="0" smtClean="0">
                          <a:latin typeface="Arial"/>
                        </a:rPr>
                        <a:t>Consolidated FY'14</a:t>
                      </a:r>
                      <a:endParaRPr lang="en-IN" sz="1000" b="1" i="0" u="none" strike="noStrike" dirty="0">
                        <a:latin typeface="Arial"/>
                      </a:endParaRPr>
                    </a:p>
                  </a:txBody>
                  <a:tcPr marL="0" marR="0" marT="0" marB="0" anchor="ctr">
                    <a:lnL>
                      <a:noFill/>
                    </a:lnL>
                    <a:lnR>
                      <a:noFill/>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tcPr>
                </a:tc>
              </a:tr>
              <a:tr h="192238">
                <a:tc>
                  <a:txBody>
                    <a:bodyPr/>
                    <a:lstStyle/>
                    <a:p>
                      <a:pPr algn="l" fontAlgn="t"/>
                      <a:r>
                        <a:rPr lang="en-IN" sz="1000" b="0" i="0" u="none" strike="noStrike" dirty="0">
                          <a:latin typeface="Arial"/>
                        </a:rPr>
                        <a:t>EBITDA Margin</a:t>
                      </a:r>
                    </a:p>
                  </a:txBody>
                  <a:tcPr marL="0" marR="0" marT="0"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38.4%</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28.2%</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42.5%</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36.1%</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26.2%</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33.5%</a:t>
                      </a:r>
                    </a:p>
                  </a:txBody>
                  <a:tcPr marL="9525" marR="9525" marT="9525" marB="0" anchor="ctr">
                    <a:lnL>
                      <a:noFill/>
                    </a:lnL>
                    <a:lnR>
                      <a:noFill/>
                    </a:lnR>
                    <a:lnT w="19050" cap="flat" cmpd="sng" algn="ctr">
                      <a:solidFill>
                        <a:srgbClr val="FF0000"/>
                      </a:solidFill>
                      <a:prstDash val="solid"/>
                      <a:round/>
                      <a:headEnd type="none" w="med" len="med"/>
                      <a:tailEnd type="none" w="med" len="med"/>
                    </a:lnT>
                    <a:lnB>
                      <a:noFill/>
                    </a:lnB>
                    <a:solidFill>
                      <a:srgbClr val="FFFFFF"/>
                    </a:solidFill>
                  </a:tcPr>
                </a:tc>
              </a:tr>
              <a:tr h="181559">
                <a:tc>
                  <a:txBody>
                    <a:bodyPr/>
                    <a:lstStyle/>
                    <a:p>
                      <a:pPr algn="l" fontAlgn="t"/>
                      <a:r>
                        <a:rPr lang="en-IN" sz="1000" b="0" i="0" u="none" strike="noStrike" dirty="0">
                          <a:latin typeface="Arial"/>
                        </a:rPr>
                        <a:t>Net Margin</a:t>
                      </a:r>
                    </a:p>
                  </a:txBody>
                  <a:tcPr marL="0" marR="0" marT="0"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24.9%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18.3%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30.1%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23.1%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19.4%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21.4%</a:t>
                      </a:r>
                    </a:p>
                  </a:txBody>
                  <a:tcPr marL="9525" marR="9525" marT="9525" marB="0" anchor="ctr">
                    <a:lnL>
                      <a:noFill/>
                    </a:lnL>
                    <a:lnR>
                      <a:noFill/>
                    </a:lnR>
                    <a:lnT>
                      <a:noFill/>
                    </a:lnT>
                    <a:lnB>
                      <a:noFill/>
                    </a:lnB>
                    <a:solidFill>
                      <a:srgbClr val="FFFFFF"/>
                    </a:solidFill>
                  </a:tcPr>
                </a:tc>
              </a:tr>
              <a:tr h="181559">
                <a:tc>
                  <a:txBody>
                    <a:bodyPr/>
                    <a:lstStyle/>
                    <a:p>
                      <a:pPr algn="l" fontAlgn="t"/>
                      <a:r>
                        <a:rPr lang="en-IN" sz="1000" b="0" i="0" u="none" strike="noStrike" dirty="0">
                          <a:latin typeface="Arial"/>
                        </a:rPr>
                        <a:t>Total Expenditure/ Total Income</a:t>
                      </a:r>
                    </a:p>
                  </a:txBody>
                  <a:tcPr marL="0" marR="0" marT="0"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61.6%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71.8%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57.5%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63.9%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73.8%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66.5%</a:t>
                      </a:r>
                    </a:p>
                  </a:txBody>
                  <a:tcPr marL="9525" marR="9525" marT="9525" marB="0" anchor="ctr">
                    <a:lnL>
                      <a:noFill/>
                    </a:lnL>
                    <a:lnR>
                      <a:noFill/>
                    </a:lnR>
                    <a:lnT>
                      <a:noFill/>
                    </a:lnT>
                    <a:lnB>
                      <a:noFill/>
                    </a:lnB>
                    <a:solidFill>
                      <a:srgbClr val="FFFFFF"/>
                    </a:solidFill>
                  </a:tcPr>
                </a:tc>
              </a:tr>
              <a:tr h="181559">
                <a:tc>
                  <a:txBody>
                    <a:bodyPr/>
                    <a:lstStyle/>
                    <a:p>
                      <a:pPr algn="l" fontAlgn="t"/>
                      <a:r>
                        <a:rPr lang="en-IN" sz="1000" b="0" i="0" u="none" strike="noStrike" dirty="0">
                          <a:latin typeface="Arial"/>
                        </a:rPr>
                        <a:t>Staff Cost/ Total Income</a:t>
                      </a:r>
                    </a:p>
                  </a:txBody>
                  <a:tcPr marL="0" marR="0" marT="0"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41.2%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44.5%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36.0%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41.5%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47.0%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42.9%</a:t>
                      </a:r>
                    </a:p>
                  </a:txBody>
                  <a:tcPr marL="9525" marR="9525" marT="9525" marB="0" anchor="ctr">
                    <a:lnL>
                      <a:noFill/>
                    </a:lnL>
                    <a:lnR>
                      <a:noFill/>
                    </a:lnR>
                    <a:lnT>
                      <a:noFill/>
                    </a:lnT>
                    <a:lnB>
                      <a:noFill/>
                    </a:lnB>
                    <a:solidFill>
                      <a:srgbClr val="FFFFFF"/>
                    </a:solidFill>
                  </a:tcPr>
                </a:tc>
              </a:tr>
              <a:tr h="181559">
                <a:tc>
                  <a:txBody>
                    <a:bodyPr/>
                    <a:lstStyle/>
                    <a:p>
                      <a:pPr algn="l" fontAlgn="t"/>
                      <a:r>
                        <a:rPr lang="en-IN" sz="1000" b="0" i="0" u="none" strike="noStrike" dirty="0">
                          <a:latin typeface="Arial"/>
                        </a:rPr>
                        <a:t>Other Expenditure/ Total  Income</a:t>
                      </a:r>
                    </a:p>
                  </a:txBody>
                  <a:tcPr marL="0" marR="0" marT="0"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19.3%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27.6%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18.9%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21.9%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26.6%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23.0%</a:t>
                      </a:r>
                    </a:p>
                  </a:txBody>
                  <a:tcPr marL="9525" marR="9525" marT="9525" marB="0" anchor="ctr">
                    <a:lnL>
                      <a:noFill/>
                    </a:lnL>
                    <a:lnR>
                      <a:noFill/>
                    </a:lnR>
                    <a:lnT>
                      <a:noFill/>
                    </a:lnT>
                    <a:lnB>
                      <a:noFill/>
                    </a:lnB>
                    <a:solidFill>
                      <a:srgbClr val="FFFFFF"/>
                    </a:solidFill>
                  </a:tcPr>
                </a:tc>
              </a:tr>
              <a:tr h="192238">
                <a:tc>
                  <a:txBody>
                    <a:bodyPr/>
                    <a:lstStyle/>
                    <a:p>
                      <a:pPr algn="l" fontAlgn="t"/>
                      <a:r>
                        <a:rPr lang="en-IN" sz="1000" b="0" i="0" u="none" strike="noStrike" dirty="0">
                          <a:latin typeface="Arial"/>
                        </a:rPr>
                        <a:t>Effective Tax Rate</a:t>
                      </a:r>
                    </a:p>
                  </a:txBody>
                  <a:tcPr marL="0" marR="0" marT="0"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34.3%</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27.1%</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34.4%</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34.1%</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20.2%</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solidFill>
                            <a:srgbClr val="000000"/>
                          </a:solidFill>
                          <a:effectLst/>
                          <a:latin typeface="Arial" panose="020B0604020202020204" pitchFamily="34" charset="0"/>
                          <a:cs typeface="Arial" panose="020B0604020202020204" pitchFamily="34" charset="0"/>
                        </a:rPr>
                        <a:t>34.1%</a:t>
                      </a:r>
                    </a:p>
                  </a:txBody>
                  <a:tcPr marL="9525" marR="9525" marT="9525" marB="0" anchor="ctr">
                    <a:lnL>
                      <a:noFill/>
                    </a:lnL>
                    <a:lnR>
                      <a:noFill/>
                    </a:lnR>
                    <a:lnT>
                      <a:noFill/>
                    </a:lnT>
                    <a:lnB w="19050" cap="flat" cmpd="sng" algn="ctr">
                      <a:solidFill>
                        <a:srgbClr val="FF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kern="1200" dirty="0" smtClean="0">
                <a:solidFill>
                  <a:srgbClr val="FFFFFF"/>
                </a:solidFill>
                <a:latin typeface="Arial" charset="0"/>
                <a:ea typeface="+mn-ea"/>
                <a:cs typeface="Arial" charset="0"/>
              </a:rPr>
              <a:t>Balance Sheet</a:t>
            </a:r>
            <a:endParaRPr sz="2000" kern="1200" dirty="0">
              <a:solidFill>
                <a:srgbClr val="FFFFFF"/>
              </a:solidFill>
              <a:latin typeface="Arial" charset="0"/>
              <a:ea typeface="+mn-ea"/>
              <a:cs typeface="Arial"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03088069"/>
              </p:ext>
            </p:extLst>
          </p:nvPr>
        </p:nvGraphicFramePr>
        <p:xfrm>
          <a:off x="1075766" y="1027906"/>
          <a:ext cx="6884894" cy="4914900"/>
        </p:xfrm>
        <a:graphic>
          <a:graphicData uri="http://schemas.openxmlformats.org/drawingml/2006/table">
            <a:tbl>
              <a:tblPr/>
              <a:tblGrid>
                <a:gridCol w="2334416"/>
                <a:gridCol w="783580"/>
                <a:gridCol w="1150883"/>
                <a:gridCol w="1310048"/>
                <a:gridCol w="1305967"/>
              </a:tblGrid>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gridSpan="2">
                  <a:txBody>
                    <a:bodyPr/>
                    <a:lstStyle/>
                    <a:p>
                      <a:pPr algn="ctr" fontAlgn="b"/>
                      <a:r>
                        <a:rPr lang="en-IN" sz="1000" b="1" i="0" u="none" strike="noStrike" dirty="0">
                          <a:effectLst/>
                          <a:latin typeface="Arial" panose="020B0604020202020204" pitchFamily="34" charset="0"/>
                          <a:cs typeface="Arial" panose="020B0604020202020204" pitchFamily="34" charset="0"/>
                        </a:rPr>
                        <a:t>Standalone</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hMerge="1">
                  <a:txBody>
                    <a:bodyPr/>
                    <a:lstStyle/>
                    <a:p>
                      <a:endParaRPr lang="en-IN"/>
                    </a:p>
                  </a:txBody>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Consolidated</a:t>
                      </a:r>
                    </a:p>
                  </a:txBody>
                  <a:tcPr marL="9525" marR="9525" marT="9525" marB="0" anchor="b">
                    <a:lnL>
                      <a:noFill/>
                    </a:lnL>
                    <a:lnR>
                      <a:noFill/>
                    </a:lnR>
                    <a:lnT w="6350" cap="flat" cmpd="sng" algn="ctr">
                      <a:solidFill>
                        <a:srgbClr val="FF0000"/>
                      </a:solidFill>
                      <a:prstDash val="solid"/>
                      <a:round/>
                      <a:headEnd type="none" w="med" len="med"/>
                      <a:tailEnd type="none" w="med" len="med"/>
                    </a:lnT>
                    <a:lnB>
                      <a:noFill/>
                    </a:lnB>
                    <a:solidFill>
                      <a:srgbClr val="FFFFFF"/>
                    </a:solidFill>
                  </a:tcPr>
                </a:tc>
              </a:tr>
              <a:tr h="161925">
                <a:tc>
                  <a:txBody>
                    <a:bodyPr/>
                    <a:lstStyle/>
                    <a:p>
                      <a:pPr algn="l" fontAlgn="b"/>
                      <a:r>
                        <a:rPr lang="en-IN" sz="1000" b="0" i="0" u="none" strike="noStrike" dirty="0" smtClean="0">
                          <a:effectLst/>
                          <a:latin typeface="Arial" panose="020B0604020202020204" pitchFamily="34" charset="0"/>
                          <a:cs typeface="Arial" panose="020B0604020202020204" pitchFamily="34" charset="0"/>
                        </a:rPr>
                        <a:t>Particulars (INR </a:t>
                      </a:r>
                      <a:r>
                        <a:rPr lang="en-IN" sz="1000" b="0" i="0" u="none" strike="noStrike" dirty="0">
                          <a:effectLst/>
                          <a:latin typeface="Arial" panose="020B0604020202020204" pitchFamily="34" charset="0"/>
                          <a:cs typeface="Arial" panose="020B0604020202020204" pitchFamily="34" charset="0"/>
                        </a:rPr>
                        <a:t>mn)</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31 March 2014</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31 March 2013</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31 March 2014</a:t>
                      </a:r>
                    </a:p>
                  </a:txBody>
                  <a:tcPr marL="9525" marR="9525" marT="9525" marB="0" anchor="b">
                    <a:lnL>
                      <a:noFill/>
                    </a:lnL>
                    <a:lnR>
                      <a:noFill/>
                    </a:lnR>
                    <a:lnT>
                      <a:noFill/>
                    </a:lnT>
                    <a:lnB w="6350" cap="flat" cmpd="sng" algn="ctr">
                      <a:solidFill>
                        <a:srgbClr val="FF0000"/>
                      </a:solidFill>
                      <a:prstDash val="solid"/>
                      <a:round/>
                      <a:headEnd type="none" w="med" len="med"/>
                      <a:tailEnd type="none" w="med" len="med"/>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Equity &amp; Liabilities</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w="6350" cap="flat" cmpd="sng" algn="ctr">
                      <a:solidFill>
                        <a:srgbClr val="FF0000"/>
                      </a:solidFill>
                      <a:prstDash val="solid"/>
                      <a:round/>
                      <a:headEnd type="none" w="med" len="med"/>
                      <a:tailEnd type="none" w="med" len="med"/>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b">
                    <a:lnL>
                      <a:noFill/>
                    </a:lnL>
                    <a:lnR>
                      <a:noFill/>
                    </a:lnR>
                    <a:lnT w="6350" cap="flat" cmpd="sng" algn="ctr">
                      <a:solidFill>
                        <a:srgbClr val="FF0000"/>
                      </a:solidFill>
                      <a:prstDash val="solid"/>
                      <a:round/>
                      <a:headEnd type="none" w="med" len="med"/>
                      <a:tailEnd type="none" w="med" len="med"/>
                    </a:lnT>
                    <a:lnB>
                      <a:noFill/>
                    </a:lnB>
                    <a:solidFill>
                      <a:srgbClr val="FFFFFF"/>
                    </a:solidFill>
                  </a:tcPr>
                </a:tc>
              </a:tr>
              <a:tr h="190500">
                <a:tc>
                  <a:txBody>
                    <a:bodyPr/>
                    <a:lstStyle/>
                    <a:p>
                      <a:pPr algn="l" fontAlgn="b"/>
                      <a:r>
                        <a:rPr lang="en-IN" sz="1100" b="1" i="0" u="none" strike="noStrike" dirty="0">
                          <a:solidFill>
                            <a:srgbClr val="000000"/>
                          </a:solidFill>
                          <a:effectLst/>
                          <a:latin typeface="Arial" panose="020B0604020202020204" pitchFamily="34" charset="0"/>
                          <a:cs typeface="Arial" panose="020B0604020202020204" pitchFamily="34" charset="0"/>
                        </a:rPr>
                        <a:t>Total shareholders funds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926.3</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826.4</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917.3</a:t>
                      </a:r>
                    </a:p>
                  </a:txBody>
                  <a:tcPr marL="9525" marR="9525" marT="9525" marB="0" anchor="b">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Long-term borrowings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0.2</a:t>
                      </a:r>
                    </a:p>
                  </a:txBody>
                  <a:tcPr marL="9525" marR="9525" marT="9525" marB="0" anchor="b">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Other long-term liabilities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0.7</a:t>
                      </a:r>
                    </a:p>
                  </a:txBody>
                  <a:tcPr marL="9525" marR="9525" marT="9525" marB="0" anchor="b">
                    <a:lnL>
                      <a:noFill/>
                    </a:lnL>
                    <a:lnR>
                      <a:noFill/>
                    </a:lnR>
                    <a:lnT>
                      <a:noFill/>
                    </a:lnT>
                    <a:lnB>
                      <a:noFill/>
                    </a:lnB>
                    <a:solidFill>
                      <a:srgbClr val="FFFFFF"/>
                    </a:solidFill>
                  </a:tcPr>
                </a:tc>
              </a:tr>
              <a:tr h="190500">
                <a:tc>
                  <a:txBody>
                    <a:bodyPr/>
                    <a:lstStyle/>
                    <a:p>
                      <a:pPr algn="l" fontAlgn="b"/>
                      <a:r>
                        <a:rPr lang="en-IN" sz="1100" b="1" i="0" u="none" strike="noStrike" dirty="0">
                          <a:solidFill>
                            <a:srgbClr val="000000"/>
                          </a:solidFill>
                          <a:effectLst/>
                          <a:latin typeface="Arial" panose="020B0604020202020204" pitchFamily="34" charset="0"/>
                          <a:cs typeface="Arial" panose="020B0604020202020204" pitchFamily="34" charset="0"/>
                        </a:rPr>
                        <a:t>Non-current liabilities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0.9</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2.2</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0.9</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Short-term borrowings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36.3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44.1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36.3</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Trade Payables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143.8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194.8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157.7</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Other current liabilities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52.2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89.6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52.2</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Short-term provisions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10.9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11</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Current Liabilities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243.2</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330.2</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257.2</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TOTAL EQUITY+LIABILITIES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1170.40</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1158.80</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1175.40</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1"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1"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1"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Fixed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188.8</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217.7</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238.9</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Non-current investments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104.7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Deferred tax assets (net)</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5.6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6.6</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12.5</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Long-term loans and advances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207.9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179.9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208.2</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Other non current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1.4</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Non-Current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319.6</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188.2</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222.1</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Total Non-Current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508.4</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405.9</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461</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Current investments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175.4</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177.3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175.4</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Inventories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78.3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89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78.3</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Trade receivables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288.2</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298</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321.5</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Cash and cash equivalents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97.5</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111</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116.2</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Short-term loans and advances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22.3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65.7</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22.7</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0" i="0" u="none" strike="noStrike" dirty="0">
                          <a:effectLst/>
                          <a:latin typeface="Arial" panose="020B0604020202020204" pitchFamily="34" charset="0"/>
                          <a:cs typeface="Arial" panose="020B0604020202020204" pitchFamily="34" charset="0"/>
                        </a:rPr>
                        <a:t>Other current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0.3</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11.9</a:t>
                      </a:r>
                    </a:p>
                  </a:txBody>
                  <a:tcPr marL="9525" marR="9525" marT="9525" marB="0" anchor="ctr">
                    <a:lnL>
                      <a:noFill/>
                    </a:lnL>
                    <a:lnR>
                      <a:noFill/>
                    </a:lnR>
                    <a:lnT>
                      <a:noFill/>
                    </a:lnT>
                    <a:lnB>
                      <a:noFill/>
                    </a:lnB>
                    <a:solidFill>
                      <a:srgbClr val="FFFFFF"/>
                    </a:solidFill>
                  </a:tcPr>
                </a:tc>
                <a:tc>
                  <a:txBody>
                    <a:bodyPr/>
                    <a:lstStyle/>
                    <a:p>
                      <a:pPr algn="r" fontAlgn="b"/>
                      <a:r>
                        <a:rPr lang="en-IN" sz="1000" b="0" i="0" u="none" strike="noStrike" dirty="0">
                          <a:effectLst/>
                          <a:latin typeface="Arial" panose="020B0604020202020204" pitchFamily="34" charset="0"/>
                          <a:cs typeface="Arial" panose="020B0604020202020204" pitchFamily="34" charset="0"/>
                        </a:rPr>
                        <a:t>0.3</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Current Assets</a:t>
                      </a:r>
                    </a:p>
                  </a:txBody>
                  <a:tcPr marL="9525" marR="9525" marT="9525" marB="0" anchor="ctr">
                    <a:lnL>
                      <a:noFill/>
                    </a:lnL>
                    <a:lnR>
                      <a:noFill/>
                    </a:lnR>
                    <a:lnT>
                      <a:noFill/>
                    </a:lnT>
                    <a:lnB>
                      <a:noFill/>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662</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752.9</a:t>
                      </a:r>
                    </a:p>
                  </a:txBody>
                  <a:tcPr marL="9525" marR="9525" marT="9525" marB="0" anchor="ctr">
                    <a:lnL>
                      <a:noFill/>
                    </a:lnL>
                    <a:lnR>
                      <a:noFill/>
                    </a:lnR>
                    <a:lnT>
                      <a:noFill/>
                    </a:lnT>
                    <a:lnB>
                      <a:noFill/>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714.4</a:t>
                      </a:r>
                    </a:p>
                  </a:txBody>
                  <a:tcPr marL="9525" marR="9525" marT="9525" marB="0" anchor="ctr">
                    <a:lnL>
                      <a:noFill/>
                    </a:lnL>
                    <a:lnR>
                      <a:noFill/>
                    </a:lnR>
                    <a:lnT>
                      <a:noFill/>
                    </a:lnT>
                    <a:lnB>
                      <a:noFill/>
                    </a:lnB>
                    <a:solidFill>
                      <a:srgbClr val="FFFFFF"/>
                    </a:solidFill>
                  </a:tcPr>
                </a:tc>
              </a:tr>
              <a:tr h="161925">
                <a:tc>
                  <a:txBody>
                    <a:bodyPr/>
                    <a:lstStyle/>
                    <a:p>
                      <a:pPr algn="l" fontAlgn="b"/>
                      <a:r>
                        <a:rPr lang="en-IN" sz="1000" b="1" i="0" u="none" strike="noStrike" dirty="0">
                          <a:effectLst/>
                          <a:latin typeface="Arial" panose="020B0604020202020204" pitchFamily="34" charset="0"/>
                          <a:cs typeface="Arial" panose="020B0604020202020204" pitchFamily="34" charset="0"/>
                        </a:rPr>
                        <a:t>TOTAL ASSETS</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l" fontAlgn="b"/>
                      <a:r>
                        <a:rPr lang="en-IN" sz="1000" b="0" i="0" u="none" strike="noStrike" dirty="0">
                          <a:effectLst/>
                          <a:latin typeface="Arial" panose="020B0604020202020204" pitchFamily="34" charset="0"/>
                          <a:cs typeface="Arial" panose="020B0604020202020204" pitchFamily="34" charset="0"/>
                        </a:rPr>
                        <a:t> </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1170.40</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1158.80</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c>
                  <a:txBody>
                    <a:bodyPr/>
                    <a:lstStyle/>
                    <a:p>
                      <a:pPr algn="r" fontAlgn="b"/>
                      <a:r>
                        <a:rPr lang="en-IN" sz="1000" b="1" i="0" u="none" strike="noStrike" dirty="0">
                          <a:effectLst/>
                          <a:latin typeface="Arial" panose="020B0604020202020204" pitchFamily="34" charset="0"/>
                          <a:cs typeface="Arial" panose="020B0604020202020204" pitchFamily="34" charset="0"/>
                        </a:rPr>
                        <a:t>1175.40</a:t>
                      </a:r>
                    </a:p>
                  </a:txBody>
                  <a:tcPr marL="9525" marR="9525" marT="9525" marB="0" anchor="ctr">
                    <a:lnL>
                      <a:noFill/>
                    </a:lnL>
                    <a:lnR>
                      <a:noFill/>
                    </a:lnR>
                    <a:lnT>
                      <a:noFill/>
                    </a:lnT>
                    <a:lnB w="6350" cap="flat" cmpd="sng" algn="ctr">
                      <a:solidFill>
                        <a:srgbClr val="FF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87560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5766"/>
            <a:ext cx="6592888" cy="612775"/>
          </a:xfrm>
        </p:spPr>
        <p:txBody>
          <a:bodyPr/>
          <a:lstStyle/>
          <a:p>
            <a:r>
              <a:rPr lang="en-US" sz="2000" kern="1200" dirty="0" smtClean="0">
                <a:solidFill>
                  <a:srgbClr val="FFFFFF"/>
                </a:solidFill>
                <a:latin typeface="Arial" charset="0"/>
                <a:ea typeface="+mn-ea"/>
                <a:cs typeface="Arial" charset="0"/>
              </a:rPr>
              <a:t>Shareholding pattern</a:t>
            </a:r>
            <a:endParaRPr lang="en-US" sz="2000" kern="1200" dirty="0">
              <a:solidFill>
                <a:srgbClr val="FFFFFF"/>
              </a:solidFill>
              <a:latin typeface="Arial" charset="0"/>
              <a:ea typeface="+mn-ea"/>
              <a:cs typeface="Arial" charset="0"/>
            </a:endParaRPr>
          </a:p>
        </p:txBody>
      </p:sp>
      <p:sp>
        <p:nvSpPr>
          <p:cNvPr id="7" name="Rectangle 6"/>
          <p:cNvSpPr/>
          <p:nvPr/>
        </p:nvSpPr>
        <p:spPr>
          <a:xfrm>
            <a:off x="3033579" y="1312126"/>
            <a:ext cx="2880320" cy="492443"/>
          </a:xfrm>
          <a:prstGeom prst="rect">
            <a:avLst/>
          </a:prstGeom>
          <a:noFill/>
          <a:ln w="19050">
            <a:solidFill>
              <a:srgbClr val="A40000"/>
            </a:solidFill>
          </a:ln>
        </p:spPr>
        <p:txBody>
          <a:bodyPr wrap="square" rtlCol="0">
            <a:spAutoFit/>
          </a:bodyPr>
          <a:lstStyle/>
          <a:p>
            <a:pPr algn="ctr"/>
            <a:r>
              <a:rPr lang="en-US" sz="1300" dirty="0" smtClean="0">
                <a:latin typeface="Arial" pitchFamily="34" charset="0"/>
                <a:cs typeface="Arial" pitchFamily="34" charset="0"/>
              </a:rPr>
              <a:t>As on March, 2014</a:t>
            </a:r>
          </a:p>
          <a:p>
            <a:pPr algn="ctr"/>
            <a:r>
              <a:rPr lang="en-US" sz="1300" dirty="0" smtClean="0">
                <a:latin typeface="Arial" pitchFamily="34" charset="0"/>
                <a:cs typeface="Arial" pitchFamily="34" charset="0"/>
              </a:rPr>
              <a:t>Outstanding shares – 16.82 mn </a:t>
            </a:r>
          </a:p>
        </p:txBody>
      </p:sp>
      <p:graphicFrame>
        <p:nvGraphicFramePr>
          <p:cNvPr id="5" name="Chart 4"/>
          <p:cNvGraphicFramePr/>
          <p:nvPr>
            <p:extLst>
              <p:ext uri="{D42A27DB-BD31-4B8C-83A1-F6EECF244321}">
                <p14:modId xmlns:p14="http://schemas.microsoft.com/office/powerpoint/2010/main" val="1779281796"/>
              </p:ext>
            </p:extLst>
          </p:nvPr>
        </p:nvGraphicFramePr>
        <p:xfrm>
          <a:off x="2346475" y="2100649"/>
          <a:ext cx="4451049" cy="2656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1698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65167" y="3433629"/>
            <a:ext cx="3684896" cy="2115402"/>
          </a:xfrm>
          <a:prstGeom prst="roundRect">
            <a:avLst/>
          </a:prstGeom>
          <a:noFill/>
          <a:ln>
            <a:solidFill>
              <a:srgbClr val="A40000"/>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7" name="Rectangle 6"/>
          <p:cNvSpPr/>
          <p:nvPr/>
        </p:nvSpPr>
        <p:spPr>
          <a:xfrm>
            <a:off x="653877" y="3710331"/>
            <a:ext cx="3487004" cy="1600438"/>
          </a:xfrm>
          <a:prstGeom prst="rect">
            <a:avLst/>
          </a:prstGeom>
        </p:spPr>
        <p:txBody>
          <a:bodyPr wrap="square">
            <a:spAutoFit/>
          </a:bodyPr>
          <a:lstStyle/>
          <a:p>
            <a:r>
              <a:rPr lang="en-US" sz="1400" dirty="0" smtClean="0">
                <a:latin typeface="Arial"/>
                <a:cs typeface="Arial"/>
              </a:rPr>
              <a:t>Sunit Malhotra</a:t>
            </a:r>
          </a:p>
          <a:p>
            <a:r>
              <a:rPr lang="en-US" sz="1400" b="0" dirty="0" smtClean="0">
                <a:latin typeface="Arial"/>
                <a:cs typeface="Arial"/>
              </a:rPr>
              <a:t>CFO, MPS Ltd	</a:t>
            </a:r>
          </a:p>
          <a:p>
            <a:r>
              <a:rPr lang="pt-BR" sz="1400" b="0" dirty="0" smtClean="0">
                <a:latin typeface="Arial"/>
                <a:cs typeface="Arial"/>
              </a:rPr>
              <a:t>C-35, Sector 62</a:t>
            </a:r>
            <a:endParaRPr lang="pt-BR" sz="1400" b="0" dirty="0">
              <a:latin typeface="Arial"/>
              <a:cs typeface="Arial"/>
            </a:endParaRPr>
          </a:p>
          <a:p>
            <a:r>
              <a:rPr lang="pt-BR" sz="1400" b="0" dirty="0" err="1" smtClean="0">
                <a:latin typeface="Arial"/>
                <a:cs typeface="Arial"/>
              </a:rPr>
              <a:t>Noida</a:t>
            </a:r>
            <a:r>
              <a:rPr lang="pt-BR" sz="1400" b="0" dirty="0" smtClean="0">
                <a:latin typeface="Arial"/>
                <a:cs typeface="Arial"/>
              </a:rPr>
              <a:t> - 201 307 </a:t>
            </a:r>
            <a:r>
              <a:rPr lang="en-IN" sz="1400" b="0" dirty="0" smtClean="0">
                <a:latin typeface="Arial"/>
                <a:cs typeface="Arial"/>
              </a:rPr>
              <a:t/>
            </a:r>
            <a:br>
              <a:rPr lang="en-IN" sz="1400" b="0" dirty="0" smtClean="0">
                <a:latin typeface="Arial"/>
                <a:cs typeface="Arial"/>
              </a:rPr>
            </a:br>
            <a:endParaRPr lang="en-IN" sz="1400" b="0" dirty="0" smtClean="0">
              <a:latin typeface="Arial"/>
              <a:cs typeface="Arial"/>
            </a:endParaRPr>
          </a:p>
          <a:p>
            <a:r>
              <a:rPr lang="en-US" sz="1400" b="0" dirty="0" smtClean="0">
                <a:latin typeface="Arial"/>
                <a:cs typeface="Arial"/>
              </a:rPr>
              <a:t>Email: </a:t>
            </a:r>
            <a:r>
              <a:rPr lang="en-US" sz="1400" b="0" dirty="0" smtClean="0">
                <a:latin typeface="Arial"/>
                <a:cs typeface="Arial"/>
                <a:hlinkClick r:id="rId3"/>
              </a:rPr>
              <a:t>sunit.malhotra@adi-mps.com</a:t>
            </a:r>
            <a:endParaRPr lang="en-US" sz="1400" b="0" dirty="0" smtClean="0">
              <a:latin typeface="Arial"/>
              <a:cs typeface="Arial"/>
            </a:endParaRPr>
          </a:p>
          <a:p>
            <a:r>
              <a:rPr lang="en-US" sz="1400" b="0" dirty="0" smtClean="0">
                <a:latin typeface="Arial"/>
                <a:cs typeface="Arial"/>
              </a:rPr>
              <a:t>Phone: +91 120 402 1252</a:t>
            </a:r>
          </a:p>
        </p:txBody>
      </p:sp>
      <p:sp>
        <p:nvSpPr>
          <p:cNvPr id="8" name="Rectangle 7"/>
          <p:cNvSpPr/>
          <p:nvPr/>
        </p:nvSpPr>
        <p:spPr>
          <a:xfrm>
            <a:off x="370453" y="2659012"/>
            <a:ext cx="8234928" cy="523220"/>
          </a:xfrm>
          <a:prstGeom prst="rect">
            <a:avLst/>
          </a:prstGeom>
        </p:spPr>
        <p:txBody>
          <a:bodyPr wrap="square">
            <a:spAutoFit/>
          </a:bodyPr>
          <a:lstStyle/>
          <a:p>
            <a:endParaRPr lang="en-IN" sz="1400" b="0" dirty="0" smtClean="0"/>
          </a:p>
          <a:p>
            <a:r>
              <a:rPr lang="en-US" sz="1400" b="0" dirty="0" smtClean="0"/>
              <a:t>For more information about us, please visit </a:t>
            </a:r>
            <a:r>
              <a:rPr lang="en-US" sz="1400" b="0" dirty="0" smtClean="0">
                <a:hlinkClick r:id="rId4"/>
              </a:rPr>
              <a:t>www.adi-mps.com</a:t>
            </a:r>
            <a:r>
              <a:rPr lang="en-US" sz="1400" b="0" dirty="0" smtClean="0"/>
              <a:t> or contact:</a:t>
            </a:r>
          </a:p>
        </p:txBody>
      </p:sp>
      <p:sp>
        <p:nvSpPr>
          <p:cNvPr id="12" name="Rounded Rectangle 11"/>
          <p:cNvSpPr/>
          <p:nvPr/>
        </p:nvSpPr>
        <p:spPr bwMode="auto">
          <a:xfrm>
            <a:off x="4689066" y="3449551"/>
            <a:ext cx="3684896" cy="2083714"/>
          </a:xfrm>
          <a:prstGeom prst="roundRect">
            <a:avLst/>
          </a:prstGeom>
          <a:noFill/>
          <a:ln>
            <a:solidFill>
              <a:srgbClr val="A40000"/>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13" name="Rectangle 12"/>
          <p:cNvSpPr/>
          <p:nvPr/>
        </p:nvSpPr>
        <p:spPr>
          <a:xfrm>
            <a:off x="4833903" y="3833997"/>
            <a:ext cx="3487004" cy="1600438"/>
          </a:xfrm>
          <a:prstGeom prst="rect">
            <a:avLst/>
          </a:prstGeom>
        </p:spPr>
        <p:txBody>
          <a:bodyPr wrap="square">
            <a:spAutoFit/>
          </a:bodyPr>
          <a:lstStyle/>
          <a:p>
            <a:r>
              <a:rPr lang="en-US" sz="1400" dirty="0" smtClean="0">
                <a:latin typeface="Arial"/>
                <a:cs typeface="Arial"/>
              </a:rPr>
              <a:t>Seema Shukla /Gaurav Agrawal</a:t>
            </a:r>
          </a:p>
          <a:p>
            <a:r>
              <a:rPr lang="en-IN" sz="1400" b="0" dirty="0" smtClean="0">
                <a:latin typeface="Arial"/>
                <a:cs typeface="Arial"/>
              </a:rPr>
              <a:t>Four-S Services Private Limited</a:t>
            </a:r>
          </a:p>
          <a:p>
            <a:r>
              <a:rPr lang="en-IN" sz="1400" b="0" dirty="0" smtClean="0">
                <a:latin typeface="Arial"/>
                <a:cs typeface="Arial"/>
              </a:rPr>
              <a:t>Mumbai </a:t>
            </a:r>
            <a:br>
              <a:rPr lang="en-IN" sz="1400" b="0" dirty="0" smtClean="0">
                <a:latin typeface="Arial"/>
                <a:cs typeface="Arial"/>
              </a:rPr>
            </a:br>
            <a:endParaRPr lang="en-IN" sz="1400" b="0" dirty="0" smtClean="0">
              <a:latin typeface="Arial"/>
              <a:cs typeface="Arial"/>
            </a:endParaRPr>
          </a:p>
          <a:p>
            <a:r>
              <a:rPr lang="en-US" sz="1400" b="0" dirty="0" smtClean="0">
                <a:latin typeface="Arial"/>
                <a:cs typeface="Arial"/>
              </a:rPr>
              <a:t>Email: </a:t>
            </a:r>
            <a:r>
              <a:rPr lang="en-US" sz="1400" b="0" dirty="0" smtClean="0">
                <a:solidFill>
                  <a:srgbClr val="C00000"/>
                </a:solidFill>
                <a:latin typeface="Arial"/>
                <a:cs typeface="Arial"/>
              </a:rPr>
              <a:t>seema@four-s.com</a:t>
            </a:r>
          </a:p>
          <a:p>
            <a:r>
              <a:rPr lang="en-US" sz="1400" b="0" dirty="0" smtClean="0">
                <a:solidFill>
                  <a:srgbClr val="C00000"/>
                </a:solidFill>
                <a:latin typeface="Arial"/>
                <a:cs typeface="Arial"/>
              </a:rPr>
              <a:t>gaurav.agrawal@four-s.com</a:t>
            </a:r>
          </a:p>
          <a:p>
            <a:r>
              <a:rPr lang="en-US" sz="1400" b="0" dirty="0" smtClean="0">
                <a:latin typeface="Arial"/>
                <a:cs typeface="Arial"/>
              </a:rPr>
              <a:t>Phone: +91 124 425 1441  </a:t>
            </a:r>
          </a:p>
        </p:txBody>
      </p:sp>
      <p:sp>
        <p:nvSpPr>
          <p:cNvPr id="11" name="TextBox 10"/>
          <p:cNvSpPr txBox="1"/>
          <p:nvPr/>
        </p:nvSpPr>
        <p:spPr>
          <a:xfrm>
            <a:off x="388270" y="1128568"/>
            <a:ext cx="8279524" cy="1619739"/>
          </a:xfrm>
          <a:prstGeom prst="rect">
            <a:avLst/>
          </a:prstGeom>
          <a:noFill/>
        </p:spPr>
        <p:txBody>
          <a:bodyPr wrap="square" rtlCol="0">
            <a:spAutoFit/>
          </a:bodyPr>
          <a:lstStyle/>
          <a:p>
            <a:pPr algn="just">
              <a:lnSpc>
                <a:spcPct val="120000"/>
              </a:lnSpc>
              <a:spcAft>
                <a:spcPts val="600"/>
              </a:spcAft>
            </a:pPr>
            <a:r>
              <a:rPr lang="en-US" sz="1400" dirty="0" smtClean="0">
                <a:solidFill>
                  <a:srgbClr val="C00000"/>
                </a:solidFill>
              </a:rPr>
              <a:t>About MPS Ltd: </a:t>
            </a:r>
            <a:r>
              <a:rPr lang="en-US" sz="1400" b="0" dirty="0" smtClean="0"/>
              <a:t>Over </a:t>
            </a:r>
            <a:r>
              <a:rPr lang="en-US" sz="1400" b="0" dirty="0"/>
              <a:t>the </a:t>
            </a:r>
            <a:r>
              <a:rPr lang="en-US" sz="1400" b="0" dirty="0" smtClean="0"/>
              <a:t>42 </a:t>
            </a:r>
            <a:r>
              <a:rPr lang="en-US" sz="1400" b="0" dirty="0"/>
              <a:t>years of its dominant presence, </a:t>
            </a:r>
            <a:r>
              <a:rPr lang="en-US" sz="1400" b="0" dirty="0" smtClean="0"/>
              <a:t>MPS has </a:t>
            </a:r>
            <a:r>
              <a:rPr lang="en-US" sz="1400" b="0" dirty="0"/>
              <a:t>evolved to </a:t>
            </a:r>
            <a:r>
              <a:rPr lang="en-US" sz="1400" b="0" dirty="0" smtClean="0"/>
              <a:t>be a trusted partner for publishers at every </a:t>
            </a:r>
            <a:r>
              <a:rPr lang="en-US" sz="1400" b="0" dirty="0"/>
              <a:t>stage of the </a:t>
            </a:r>
            <a:r>
              <a:rPr lang="en-US" sz="1400" b="0" dirty="0" smtClean="0"/>
              <a:t>publishing </a:t>
            </a:r>
            <a:r>
              <a:rPr lang="en-US" sz="1400" b="0" dirty="0"/>
              <a:t>process.  Our </a:t>
            </a:r>
            <a:r>
              <a:rPr lang="en-US" sz="1400" b="0" dirty="0" smtClean="0"/>
              <a:t>service portfolio includes print and digital publishing services, transformation of content for usability across multiple platforms, custom and plug-n-play technology platforms for different stages of the publishing process, engaging and interactive media products, </a:t>
            </a:r>
            <a:r>
              <a:rPr lang="en-US" sz="1400" b="0" dirty="0"/>
              <a:t>and customer </a:t>
            </a:r>
            <a:r>
              <a:rPr lang="en-US" sz="1400" b="0" dirty="0" smtClean="0"/>
              <a:t>support services for educational, academic, trade, and directory publishers</a:t>
            </a:r>
            <a:r>
              <a:rPr lang="en-US" sz="1400" b="0" dirty="0"/>
              <a:t>.</a:t>
            </a:r>
          </a:p>
        </p:txBody>
      </p:sp>
      <p:pic>
        <p:nvPicPr>
          <p:cNvPr id="10"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491" y="3541315"/>
            <a:ext cx="1305566" cy="23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6"/>
          <p:cNvSpPr>
            <a:spLocks noGrp="1" noChangeArrowheads="1"/>
          </p:cNvSpPr>
          <p:nvPr>
            <p:ph type="title"/>
          </p:nvPr>
        </p:nvSpPr>
        <p:spPr/>
        <p:txBody>
          <a:bodyPr/>
          <a:lstStyle/>
          <a:p>
            <a:pPr eaLnBrk="1" hangingPunct="1"/>
            <a:r>
              <a:rPr lang="en-US" sz="2400" dirty="0" smtClean="0">
                <a:latin typeface="Arial" pitchFamily="34" charset="0"/>
                <a:cs typeface="Arial" pitchFamily="34" charset="0"/>
              </a:rPr>
              <a:t>Agenda</a:t>
            </a:r>
          </a:p>
        </p:txBody>
      </p:sp>
      <p:sp>
        <p:nvSpPr>
          <p:cNvPr id="5" name="TextBox 4"/>
          <p:cNvSpPr txBox="1"/>
          <p:nvPr/>
        </p:nvSpPr>
        <p:spPr>
          <a:xfrm>
            <a:off x="288032" y="1266604"/>
            <a:ext cx="8676456" cy="4708981"/>
          </a:xfrm>
          <a:prstGeom prst="rect">
            <a:avLst/>
          </a:prstGeom>
          <a:noFill/>
        </p:spPr>
        <p:txBody>
          <a:bodyPr wrap="square" rtlCol="0">
            <a:spAutoFit/>
          </a:bodyPr>
          <a:lstStyle/>
          <a:p>
            <a:pPr marL="457200" lvl="0" indent="-457200">
              <a:spcBef>
                <a:spcPts val="500"/>
              </a:spcBef>
              <a:spcAft>
                <a:spcPts val="300"/>
              </a:spcAft>
              <a:buSzPct val="75000"/>
              <a:buFont typeface="Wingdings" pitchFamily="2" charset="2"/>
              <a:buChar char="q"/>
            </a:pPr>
            <a:r>
              <a:rPr lang="en-US" b="0" dirty="0" smtClean="0">
                <a:solidFill>
                  <a:srgbClr val="A40000"/>
                </a:solidFill>
                <a:latin typeface="Arial" pitchFamily="34" charset="0"/>
                <a:cs typeface="Arial" pitchFamily="34" charset="0"/>
              </a:rPr>
              <a:t>Q4 and FY’14 Performance</a:t>
            </a: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Financial performance for Q4 FY’14…….….……………….05</a:t>
            </a: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Financial performance for FY’14……..……………………...06</a:t>
            </a: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Revenue break-up………………………………………........07</a:t>
            </a: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Operational Highlights………………………………………..08</a:t>
            </a:r>
            <a:endParaRPr lang="en-US" sz="1600" b="0" dirty="0">
              <a:latin typeface="Arial" pitchFamily="34" charset="0"/>
              <a:cs typeface="Arial" pitchFamily="34" charset="0"/>
            </a:endParaRP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Consolidated result summary………………………………..09</a:t>
            </a:r>
          </a:p>
          <a:p>
            <a:pPr marL="914400" lvl="1" indent="-457200">
              <a:spcBef>
                <a:spcPts val="500"/>
              </a:spcBef>
              <a:spcAft>
                <a:spcPts val="300"/>
              </a:spcAft>
            </a:pPr>
            <a:endParaRPr lang="en-US" b="0" dirty="0" smtClean="0">
              <a:solidFill>
                <a:srgbClr val="A40000"/>
              </a:solidFill>
              <a:latin typeface="Arial" pitchFamily="34" charset="0"/>
              <a:cs typeface="Arial" pitchFamily="34" charset="0"/>
            </a:endParaRPr>
          </a:p>
          <a:p>
            <a:pPr marL="457200" lvl="0" indent="-457200">
              <a:spcBef>
                <a:spcPts val="500"/>
              </a:spcBef>
              <a:spcAft>
                <a:spcPts val="300"/>
              </a:spcAft>
              <a:buSzPct val="75000"/>
              <a:buFont typeface="Wingdings" pitchFamily="2" charset="2"/>
              <a:buChar char="q"/>
            </a:pPr>
            <a:r>
              <a:rPr lang="en-US" b="0" dirty="0" smtClean="0">
                <a:solidFill>
                  <a:srgbClr val="A40000"/>
                </a:solidFill>
                <a:latin typeface="Arial" pitchFamily="34" charset="0"/>
                <a:cs typeface="Arial" pitchFamily="34" charset="0"/>
              </a:rPr>
              <a:t>Business Overview</a:t>
            </a:r>
            <a:r>
              <a:rPr lang="en-US" b="0" dirty="0" smtClean="0">
                <a:latin typeface="Arial" pitchFamily="34" charset="0"/>
                <a:cs typeface="Arial" pitchFamily="34" charset="0"/>
              </a:rPr>
              <a:t>…………………………………………</a:t>
            </a:r>
            <a:r>
              <a:rPr lang="en-US" sz="1600" b="0" dirty="0" smtClean="0">
                <a:latin typeface="Arial" pitchFamily="34" charset="0"/>
                <a:cs typeface="Arial" pitchFamily="34" charset="0"/>
              </a:rPr>
              <a:t>11-18</a:t>
            </a:r>
            <a:endParaRPr lang="en-US" b="0" dirty="0" smtClean="0">
              <a:latin typeface="Arial" pitchFamily="34" charset="0"/>
              <a:cs typeface="Arial" pitchFamily="34" charset="0"/>
            </a:endParaRPr>
          </a:p>
          <a:p>
            <a:pPr marL="457200" indent="-457200">
              <a:spcBef>
                <a:spcPts val="500"/>
              </a:spcBef>
              <a:spcAft>
                <a:spcPts val="300"/>
              </a:spcAft>
              <a:buSzPct val="75000"/>
              <a:buFont typeface="Wingdings" pitchFamily="2" charset="2"/>
              <a:buChar char="q"/>
            </a:pPr>
            <a:r>
              <a:rPr lang="en-US" b="0" dirty="0" smtClean="0">
                <a:solidFill>
                  <a:srgbClr val="A40000"/>
                </a:solidFill>
                <a:latin typeface="Arial" pitchFamily="34" charset="0"/>
                <a:cs typeface="Arial" pitchFamily="34" charset="0"/>
              </a:rPr>
              <a:t>Annexure</a:t>
            </a:r>
          </a:p>
          <a:p>
            <a:pPr marL="914400" lvl="1" indent="-457200">
              <a:spcBef>
                <a:spcPts val="500"/>
              </a:spcBef>
              <a:spcAft>
                <a:spcPts val="300"/>
              </a:spcAft>
              <a:buFont typeface="Wingdings" pitchFamily="2" charset="2"/>
              <a:buChar char="§"/>
            </a:pPr>
            <a:r>
              <a:rPr lang="en-US" sz="1600" b="0" dirty="0" smtClean="0">
                <a:latin typeface="Arial" pitchFamily="34" charset="0"/>
                <a:cs typeface="Arial" pitchFamily="34" charset="0"/>
              </a:rPr>
              <a:t>Financials </a:t>
            </a:r>
            <a:r>
              <a:rPr lang="en-US" sz="1600" b="0" dirty="0">
                <a:latin typeface="Arial" pitchFamily="34" charset="0"/>
                <a:cs typeface="Arial" pitchFamily="34" charset="0"/>
              </a:rPr>
              <a:t>– </a:t>
            </a:r>
            <a:r>
              <a:rPr lang="en-US" sz="1600" b="0" dirty="0" smtClean="0">
                <a:latin typeface="Arial" pitchFamily="34" charset="0"/>
                <a:cs typeface="Arial" pitchFamily="34" charset="0"/>
              </a:rPr>
              <a:t>Q4 and FY’14…..………………………...……</a:t>
            </a:r>
            <a:r>
              <a:rPr lang="en-US" sz="1600" b="0" dirty="0" smtClean="0">
                <a:latin typeface="Arial" pitchFamily="34" charset="0"/>
                <a:cs typeface="Arial" pitchFamily="34" charset="0"/>
              </a:rPr>
              <a:t>20-21</a:t>
            </a:r>
            <a:endParaRPr lang="en-US" sz="1600" b="0" dirty="0">
              <a:latin typeface="Arial" pitchFamily="34" charset="0"/>
              <a:cs typeface="Arial" pitchFamily="34" charset="0"/>
            </a:endParaRPr>
          </a:p>
          <a:p>
            <a:pPr marL="914400" lvl="1" indent="-457200">
              <a:spcBef>
                <a:spcPts val="500"/>
              </a:spcBef>
              <a:spcAft>
                <a:spcPts val="300"/>
              </a:spcAft>
              <a:buFont typeface="Wingdings" pitchFamily="2" charset="2"/>
              <a:buChar char="§"/>
            </a:pPr>
            <a:r>
              <a:rPr lang="en-US" sz="1600" b="0" dirty="0">
                <a:latin typeface="Arial" pitchFamily="34" charset="0"/>
                <a:cs typeface="Arial" pitchFamily="34" charset="0"/>
              </a:rPr>
              <a:t>Shareholding pattern</a:t>
            </a:r>
            <a:r>
              <a:rPr lang="en-US" sz="1600" b="0" dirty="0" smtClean="0">
                <a:latin typeface="Arial" pitchFamily="34" charset="0"/>
                <a:cs typeface="Arial" pitchFamily="34" charset="0"/>
              </a:rPr>
              <a:t>…………………………………………</a:t>
            </a:r>
            <a:r>
              <a:rPr lang="en-US" sz="1600" b="0" dirty="0" smtClean="0">
                <a:latin typeface="Arial" pitchFamily="34" charset="0"/>
                <a:cs typeface="Arial" pitchFamily="34" charset="0"/>
              </a:rPr>
              <a:t>22</a:t>
            </a:r>
            <a:endParaRPr lang="en-US" sz="1600" b="0" dirty="0">
              <a:latin typeface="Arial" pitchFamily="34" charset="0"/>
              <a:cs typeface="Arial" pitchFamily="34" charset="0"/>
            </a:endParaRPr>
          </a:p>
          <a:p>
            <a:pPr marL="457200" lvl="0" indent="-457200">
              <a:spcBef>
                <a:spcPts val="500"/>
              </a:spcBef>
              <a:spcAft>
                <a:spcPts val="300"/>
              </a:spcAft>
              <a:buSzPct val="75000"/>
              <a:buFont typeface="Wingdings" pitchFamily="2" charset="2"/>
              <a:buChar char="q"/>
            </a:pPr>
            <a:endParaRPr lang="en-US" b="0" dirty="0" smtClean="0">
              <a:latin typeface="Arial" pitchFamily="34" charset="0"/>
              <a:cs typeface="Arial" pitchFamily="34" charset="0"/>
            </a:endParaRPr>
          </a:p>
          <a:p>
            <a:pPr lvl="1" indent="-457200">
              <a:spcBef>
                <a:spcPts val="500"/>
              </a:spcBef>
              <a:spcAft>
                <a:spcPts val="300"/>
              </a:spcAft>
            </a:pPr>
            <a:endParaRPr lang="en-US" b="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3025625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bwMode="auto">
          <a:xfrm>
            <a:off x="0" y="3138985"/>
            <a:ext cx="9144000" cy="0"/>
          </a:xfrm>
          <a:prstGeom prst="line">
            <a:avLst/>
          </a:prstGeom>
          <a:solidFill>
            <a:schemeClr val="accent1"/>
          </a:solidFill>
          <a:ln w="50800" cap="flat" cmpd="sng" algn="ctr">
            <a:solidFill>
              <a:srgbClr val="CC3300"/>
            </a:solidFill>
            <a:prstDash val="solid"/>
            <a:round/>
            <a:headEnd type="none" w="med" len="med"/>
            <a:tailEnd type="none" w="med" len="med"/>
          </a:ln>
          <a:effectLst/>
        </p:spPr>
      </p:cxnSp>
      <p:sp>
        <p:nvSpPr>
          <p:cNvPr id="4" name="TextBox 3"/>
          <p:cNvSpPr txBox="1"/>
          <p:nvPr/>
        </p:nvSpPr>
        <p:spPr>
          <a:xfrm>
            <a:off x="2078181" y="2633847"/>
            <a:ext cx="5574476" cy="523220"/>
          </a:xfrm>
          <a:prstGeom prst="rect">
            <a:avLst/>
          </a:prstGeom>
          <a:noFill/>
        </p:spPr>
        <p:txBody>
          <a:bodyPr wrap="square" rtlCol="0">
            <a:spAutoFit/>
          </a:bodyPr>
          <a:lstStyle/>
          <a:p>
            <a:pPr algn="ctr"/>
            <a:r>
              <a:rPr lang="en-US" sz="2800" dirty="0" smtClean="0"/>
              <a:t>Q4 and FY’14 Performance</a:t>
            </a:r>
          </a:p>
        </p:txBody>
      </p:sp>
    </p:spTree>
    <p:extLst>
      <p:ext uri="{BB962C8B-B14F-4D97-AF65-F5344CB8AC3E}">
        <p14:creationId xmlns:p14="http://schemas.microsoft.com/office/powerpoint/2010/main" val="282983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680" y="58638"/>
            <a:ext cx="7506840"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lang="en-US" sz="2000" dirty="0" smtClean="0">
                <a:solidFill>
                  <a:srgbClr val="FFFFFF"/>
                </a:solidFill>
                <a:latin typeface="Arial"/>
                <a:cs typeface="Arial"/>
              </a:rPr>
              <a:t>Q4 FY’14: EBITDA margin continues to expand - up 10%</a:t>
            </a:r>
            <a:endParaRPr lang="en-US" sz="2000" dirty="0">
              <a:solidFill>
                <a:srgbClr val="FFFFFF"/>
              </a:solidFill>
              <a:latin typeface="Arial"/>
              <a:cs typeface="Arial"/>
            </a:endParaRPr>
          </a:p>
        </p:txBody>
      </p:sp>
      <p:grpSp>
        <p:nvGrpSpPr>
          <p:cNvPr id="4" name="Group 5"/>
          <p:cNvGrpSpPr/>
          <p:nvPr/>
        </p:nvGrpSpPr>
        <p:grpSpPr>
          <a:xfrm>
            <a:off x="644050" y="1257392"/>
            <a:ext cx="2457510" cy="243868"/>
            <a:chOff x="936235" y="1129993"/>
            <a:chExt cx="2765184" cy="246188"/>
          </a:xfrm>
        </p:grpSpPr>
        <p:sp>
          <p:nvSpPr>
            <p:cNvPr id="7" name="Text Placeholder 11"/>
            <p:cNvSpPr txBox="1">
              <a:spLocks/>
            </p:cNvSpPr>
            <p:nvPr/>
          </p:nvSpPr>
          <p:spPr>
            <a:xfrm>
              <a:off x="936237" y="1357529"/>
              <a:ext cx="2103120" cy="18652"/>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8" name="Text Placeholder 12"/>
            <p:cNvSpPr txBox="1">
              <a:spLocks/>
            </p:cNvSpPr>
            <p:nvPr/>
          </p:nvSpPr>
          <p:spPr>
            <a:xfrm>
              <a:off x="936235" y="1141870"/>
              <a:ext cx="73152" cy="233151"/>
            </a:xfrm>
            <a:prstGeom prst="rect">
              <a:avLst/>
            </a:prstGeom>
            <a:solidFill>
              <a:srgbClr val="C00000"/>
            </a:solidFill>
            <a:ln>
              <a:noFill/>
            </a:ln>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9" name="Text Placeholder 13"/>
            <p:cNvSpPr txBox="1">
              <a:spLocks/>
            </p:cNvSpPr>
            <p:nvPr/>
          </p:nvSpPr>
          <p:spPr>
            <a:xfrm>
              <a:off x="1048209" y="1129993"/>
              <a:ext cx="2653210" cy="167424"/>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Income (Rs mn)</a:t>
              </a:r>
              <a:endParaRPr lang="en-US" sz="1400" kern="0" dirty="0">
                <a:solidFill>
                  <a:schemeClr val="tx1">
                    <a:lumMod val="65000"/>
                    <a:lumOff val="35000"/>
                  </a:schemeClr>
                </a:solidFill>
                <a:latin typeface="Arial" pitchFamily="34" charset="0"/>
                <a:cs typeface="Arial" pitchFamily="34" charset="0"/>
              </a:endParaRPr>
            </a:p>
          </p:txBody>
        </p:sp>
      </p:grpSp>
      <p:grpSp>
        <p:nvGrpSpPr>
          <p:cNvPr id="6" name="Group 18"/>
          <p:cNvGrpSpPr/>
          <p:nvPr/>
        </p:nvGrpSpPr>
        <p:grpSpPr>
          <a:xfrm>
            <a:off x="3484983" y="1259668"/>
            <a:ext cx="2457510" cy="243868"/>
            <a:chOff x="3113053" y="1259668"/>
            <a:chExt cx="2457510" cy="243868"/>
          </a:xfrm>
        </p:grpSpPr>
        <p:sp>
          <p:nvSpPr>
            <p:cNvPr id="11" name="Text Placeholder 11"/>
            <p:cNvSpPr txBox="1">
              <a:spLocks/>
            </p:cNvSpPr>
            <p:nvPr/>
          </p:nvSpPr>
          <p:spPr>
            <a:xfrm>
              <a:off x="3113055" y="1485060"/>
              <a:ext cx="1869112" cy="18476"/>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12" name="Text Placeholder 12"/>
            <p:cNvSpPr txBox="1">
              <a:spLocks/>
            </p:cNvSpPr>
            <p:nvPr/>
          </p:nvSpPr>
          <p:spPr>
            <a:xfrm>
              <a:off x="3113053" y="1271433"/>
              <a:ext cx="65013" cy="230954"/>
            </a:xfrm>
            <a:prstGeom prst="rect">
              <a:avLst/>
            </a:prstGeom>
            <a:solidFill>
              <a:srgbClr val="C00000"/>
            </a:solidFill>
            <a:ln>
              <a:noFill/>
            </a:ln>
            <a:effectLst>
              <a:outerShdw blurRad="44450" dist="27940" dir="5400000" algn="ctr">
                <a:srgbClr val="000000">
                  <a:alpha val="32000"/>
                </a:srgbClr>
              </a:outerShdw>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13" name="Text Placeholder 13"/>
            <p:cNvSpPr txBox="1">
              <a:spLocks/>
            </p:cNvSpPr>
            <p:nvPr/>
          </p:nvSpPr>
          <p:spPr>
            <a:xfrm>
              <a:off x="3212568" y="1259668"/>
              <a:ext cx="2357995" cy="165846"/>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EBITDA and Margin</a:t>
              </a:r>
              <a:endParaRPr lang="en-US" sz="1400" kern="0" dirty="0">
                <a:solidFill>
                  <a:schemeClr val="tx1">
                    <a:lumMod val="65000"/>
                    <a:lumOff val="35000"/>
                  </a:schemeClr>
                </a:solidFill>
                <a:latin typeface="Arial" pitchFamily="34" charset="0"/>
                <a:cs typeface="Arial" pitchFamily="34" charset="0"/>
              </a:endParaRPr>
            </a:p>
          </p:txBody>
        </p:sp>
      </p:grpSp>
      <p:grpSp>
        <p:nvGrpSpPr>
          <p:cNvPr id="10" name="Group 13"/>
          <p:cNvGrpSpPr/>
          <p:nvPr/>
        </p:nvGrpSpPr>
        <p:grpSpPr>
          <a:xfrm>
            <a:off x="6516986" y="1286963"/>
            <a:ext cx="2457510" cy="243868"/>
            <a:chOff x="936235" y="1129993"/>
            <a:chExt cx="2765184" cy="246188"/>
          </a:xfrm>
        </p:grpSpPr>
        <p:sp>
          <p:nvSpPr>
            <p:cNvPr id="15" name="Text Placeholder 11"/>
            <p:cNvSpPr txBox="1">
              <a:spLocks/>
            </p:cNvSpPr>
            <p:nvPr/>
          </p:nvSpPr>
          <p:spPr>
            <a:xfrm>
              <a:off x="936237" y="1357529"/>
              <a:ext cx="2103120" cy="18652"/>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16" name="Text Placeholder 12"/>
            <p:cNvSpPr txBox="1">
              <a:spLocks/>
            </p:cNvSpPr>
            <p:nvPr/>
          </p:nvSpPr>
          <p:spPr>
            <a:xfrm>
              <a:off x="936235" y="1141870"/>
              <a:ext cx="73152" cy="233151"/>
            </a:xfrm>
            <a:prstGeom prst="rect">
              <a:avLst/>
            </a:prstGeom>
            <a:solidFill>
              <a:srgbClr val="C00000"/>
            </a:solidFill>
            <a:ln>
              <a:noFill/>
            </a:ln>
            <a:effectLst>
              <a:outerShdw blurRad="44450" dist="27940" dir="5400000" algn="ctr">
                <a:srgbClr val="000000">
                  <a:alpha val="32000"/>
                </a:srgbClr>
              </a:outerShdw>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17" name="Text Placeholder 13"/>
            <p:cNvSpPr txBox="1">
              <a:spLocks/>
            </p:cNvSpPr>
            <p:nvPr/>
          </p:nvSpPr>
          <p:spPr>
            <a:xfrm>
              <a:off x="1048209" y="1129993"/>
              <a:ext cx="2653210" cy="167424"/>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PAT and Margin</a:t>
              </a:r>
              <a:endParaRPr lang="en-US" sz="1400" kern="0" dirty="0">
                <a:solidFill>
                  <a:schemeClr val="tx1">
                    <a:lumMod val="65000"/>
                    <a:lumOff val="35000"/>
                  </a:schemeClr>
                </a:solidFill>
                <a:latin typeface="Arial" pitchFamily="34" charset="0"/>
                <a:cs typeface="Arial" pitchFamily="34" charset="0"/>
              </a:endParaRPr>
            </a:p>
          </p:txBody>
        </p:sp>
      </p:grpSp>
      <p:sp>
        <p:nvSpPr>
          <p:cNvPr id="18" name="TextBox 17"/>
          <p:cNvSpPr txBox="1"/>
          <p:nvPr/>
        </p:nvSpPr>
        <p:spPr>
          <a:xfrm>
            <a:off x="633053" y="3768687"/>
            <a:ext cx="7910871" cy="2031325"/>
          </a:xfrm>
          <a:prstGeom prst="rect">
            <a:avLst/>
          </a:prstGeom>
          <a:solidFill>
            <a:schemeClr val="bg1">
              <a:lumMod val="95000"/>
            </a:schemeClr>
          </a:solidFill>
          <a:ln>
            <a:noFill/>
          </a:ln>
          <a:effectLst/>
          <a:scene3d>
            <a:camera prst="orthographicFront">
              <a:rot lat="0" lon="0" rev="0"/>
            </a:camera>
            <a:lightRig rig="glow" dir="t">
              <a:rot lat="0" lon="0" rev="4800000"/>
            </a:lightRig>
          </a:scene3d>
          <a:sp3d prstMaterial="matte"/>
        </p:spPr>
        <p:style>
          <a:lnRef idx="1">
            <a:schemeClr val="accent3"/>
          </a:lnRef>
          <a:fillRef idx="2">
            <a:schemeClr val="accent3"/>
          </a:fillRef>
          <a:effectRef idx="1">
            <a:schemeClr val="accent3"/>
          </a:effectRef>
          <a:fontRef idx="minor">
            <a:schemeClr val="dk1"/>
          </a:fontRef>
        </p:style>
        <p:txBody>
          <a:bodyPr wrap="square" rtlCol="0">
            <a:spAutoFit/>
          </a:bodyPr>
          <a:lstStyle/>
          <a:p>
            <a:pPr marL="347663" lvl="0" indent="-171450" algn="just" eaLnBrk="0" hangingPunct="0">
              <a:lnSpc>
                <a:spcPct val="120000"/>
              </a:lnSpc>
              <a:spcBef>
                <a:spcPts val="0"/>
              </a:spcBef>
              <a:spcAft>
                <a:spcPts val="600"/>
              </a:spcAft>
              <a:buSzPct val="100000"/>
              <a:buFont typeface="Wingdings" charset="2"/>
              <a:buChar char="§"/>
              <a:defRPr/>
            </a:pPr>
            <a:r>
              <a:rPr lang="en-US" sz="1000" b="0" kern="0" dirty="0" smtClean="0">
                <a:solidFill>
                  <a:schemeClr val="tx1"/>
                </a:solidFill>
                <a:latin typeface="Arial" pitchFamily="34" charset="0"/>
                <a:cs typeface="Arial" pitchFamily="34" charset="0"/>
              </a:rPr>
              <a:t>Total </a:t>
            </a:r>
            <a:r>
              <a:rPr lang="en-US" sz="1000" b="0" kern="0" dirty="0">
                <a:solidFill>
                  <a:schemeClr val="tx1"/>
                </a:solidFill>
                <a:latin typeface="Arial" pitchFamily="34" charset="0"/>
                <a:cs typeface="Arial" pitchFamily="34" charset="0"/>
              </a:rPr>
              <a:t>Income </a:t>
            </a:r>
            <a:r>
              <a:rPr lang="en-US" sz="1000" b="0" kern="0" dirty="0" smtClean="0">
                <a:solidFill>
                  <a:schemeClr val="tx1"/>
                </a:solidFill>
                <a:latin typeface="Arial" pitchFamily="34" charset="0"/>
                <a:cs typeface="Arial" pitchFamily="34" charset="0"/>
              </a:rPr>
              <a:t>for Q4 FY’14 </a:t>
            </a:r>
            <a:r>
              <a:rPr lang="en-US" sz="1000" b="0" kern="0" dirty="0">
                <a:solidFill>
                  <a:schemeClr val="tx1"/>
                </a:solidFill>
                <a:latin typeface="Arial" pitchFamily="34" charset="0"/>
                <a:cs typeface="Arial" pitchFamily="34" charset="0"/>
              </a:rPr>
              <a:t>up by </a:t>
            </a:r>
            <a:r>
              <a:rPr lang="en-US" sz="1000" b="0" kern="0" dirty="0" smtClean="0">
                <a:solidFill>
                  <a:schemeClr val="tx1"/>
                </a:solidFill>
                <a:latin typeface="Arial" pitchFamily="34" charset="0"/>
                <a:cs typeface="Arial" pitchFamily="34" charset="0"/>
              </a:rPr>
              <a:t>16.3%</a:t>
            </a:r>
            <a:r>
              <a:rPr lang="en-US" sz="1000" b="0" kern="0" dirty="0" smtClean="0">
                <a:solidFill>
                  <a:srgbClr val="FF0000"/>
                </a:solidFill>
                <a:latin typeface="Arial" pitchFamily="34" charset="0"/>
                <a:cs typeface="Arial" pitchFamily="34" charset="0"/>
              </a:rPr>
              <a:t> </a:t>
            </a:r>
            <a:r>
              <a:rPr lang="en-US" sz="1000" b="0" kern="0" dirty="0" smtClean="0">
                <a:solidFill>
                  <a:schemeClr val="tx1"/>
                </a:solidFill>
                <a:latin typeface="Arial" pitchFamily="34" charset="0"/>
                <a:cs typeface="Arial" pitchFamily="34" charset="0"/>
              </a:rPr>
              <a:t>YoY at Rs 467.4 mn</a:t>
            </a:r>
            <a:endParaRPr lang="en-US" sz="1000" b="0" kern="0" dirty="0" smtClean="0">
              <a:latin typeface="Arial" pitchFamily="34" charset="0"/>
              <a:cs typeface="Arial" pitchFamily="34" charset="0"/>
            </a:endParaRPr>
          </a:p>
          <a:p>
            <a:pPr marL="903288" lvl="2" indent="-269875" algn="just" eaLnBrk="0" hangingPunct="0">
              <a:lnSpc>
                <a:spcPct val="120000"/>
              </a:lnSpc>
              <a:spcBef>
                <a:spcPts val="0"/>
              </a:spcBef>
              <a:spcAft>
                <a:spcPts val="600"/>
              </a:spcAft>
              <a:buSzPct val="100000"/>
              <a:buFont typeface="Arial" pitchFamily="34" charset="0"/>
              <a:buChar char="−"/>
              <a:defRPr/>
            </a:pPr>
            <a:r>
              <a:rPr lang="en-US" sz="1000" b="0" kern="0" dirty="0" smtClean="0">
                <a:latin typeface="Arial" pitchFamily="34" charset="0"/>
                <a:cs typeface="Arial" pitchFamily="34" charset="0"/>
              </a:rPr>
              <a:t>Driven by strong growth in Journals (24.6%), Books (21.8%), and MPST (24.7%)</a:t>
            </a:r>
          </a:p>
          <a:p>
            <a:pPr marL="446088" lvl="0" indent="-269875" algn="just" eaLnBrk="0" hangingPunct="0">
              <a:lnSpc>
                <a:spcPct val="120000"/>
              </a:lnSpc>
              <a:spcBef>
                <a:spcPts val="0"/>
              </a:spcBef>
              <a:spcAft>
                <a:spcPts val="600"/>
              </a:spcAft>
              <a:buSzPct val="100000"/>
              <a:buFont typeface="Wingdings" pitchFamily="2" charset="2"/>
              <a:buChar char="§"/>
              <a:defRPr/>
            </a:pPr>
            <a:r>
              <a:rPr lang="en-US" sz="1000" b="0" kern="0" dirty="0" smtClean="0">
                <a:solidFill>
                  <a:schemeClr val="tx1"/>
                </a:solidFill>
                <a:latin typeface="Arial" pitchFamily="34" charset="0"/>
                <a:cs typeface="Arial" pitchFamily="34" charset="0"/>
              </a:rPr>
              <a:t>EBITDA </a:t>
            </a:r>
            <a:r>
              <a:rPr lang="en-US" sz="1000" b="0" kern="0" dirty="0" smtClean="0">
                <a:latin typeface="Arial" pitchFamily="34" charset="0"/>
                <a:cs typeface="Arial" pitchFamily="34" charset="0"/>
              </a:rPr>
              <a:t>grows by 58.5</a:t>
            </a:r>
            <a:r>
              <a:rPr lang="en-US" sz="1000" b="0" kern="0" dirty="0" smtClean="0">
                <a:solidFill>
                  <a:schemeClr val="tx1"/>
                </a:solidFill>
                <a:latin typeface="Arial" pitchFamily="34" charset="0"/>
                <a:cs typeface="Arial" pitchFamily="34" charset="0"/>
              </a:rPr>
              <a:t>% YoY; Margin </a:t>
            </a:r>
            <a:r>
              <a:rPr lang="en-US" sz="1000" b="0" kern="0" dirty="0" smtClean="0">
                <a:latin typeface="Arial" pitchFamily="34" charset="0"/>
                <a:cs typeface="Arial" pitchFamily="34" charset="0"/>
              </a:rPr>
              <a:t>up </a:t>
            </a:r>
            <a:r>
              <a:rPr lang="en-US" sz="1000" b="0" kern="0" dirty="0" smtClean="0">
                <a:solidFill>
                  <a:schemeClr val="tx1"/>
                </a:solidFill>
                <a:latin typeface="Arial" pitchFamily="34" charset="0"/>
                <a:cs typeface="Arial" pitchFamily="34" charset="0"/>
              </a:rPr>
              <a:t>from 28.2% </a:t>
            </a:r>
            <a:r>
              <a:rPr lang="en-US" sz="1000" b="0" kern="0" dirty="0" smtClean="0">
                <a:latin typeface="Arial" pitchFamily="34" charset="0"/>
                <a:cs typeface="Arial" pitchFamily="34" charset="0"/>
              </a:rPr>
              <a:t>to 38.4%</a:t>
            </a:r>
            <a:endParaRPr lang="en-US" sz="1000" b="0" kern="0" dirty="0" smtClean="0">
              <a:solidFill>
                <a:srgbClr val="FF0000"/>
              </a:solidFill>
              <a:latin typeface="Arial" pitchFamily="34" charset="0"/>
              <a:cs typeface="Arial" pitchFamily="34" charset="0"/>
            </a:endParaRPr>
          </a:p>
          <a:p>
            <a:pPr marL="903288" lvl="1" indent="-269875" algn="just" eaLnBrk="0" hangingPunct="0">
              <a:lnSpc>
                <a:spcPct val="120000"/>
              </a:lnSpc>
              <a:spcBef>
                <a:spcPts val="0"/>
              </a:spcBef>
              <a:spcAft>
                <a:spcPts val="600"/>
              </a:spcAft>
              <a:buSzPct val="100000"/>
              <a:buFont typeface="Lucida Grande"/>
              <a:buChar char="­"/>
              <a:defRPr/>
            </a:pPr>
            <a:r>
              <a:rPr lang="en-US" sz="1000" b="0" kern="0" dirty="0" smtClean="0">
                <a:solidFill>
                  <a:schemeClr val="tx1"/>
                </a:solidFill>
                <a:latin typeface="Arial" pitchFamily="34" charset="0"/>
                <a:cs typeface="Arial" pitchFamily="34" charset="0"/>
              </a:rPr>
              <a:t>Staff cost as a percentage of revenue at 41.2% in Q4 FY’14 as compared to 44.5% in Q4 FY'13</a:t>
            </a:r>
          </a:p>
          <a:p>
            <a:pPr marL="903288" lvl="1" indent="-269875" algn="just" eaLnBrk="0" hangingPunct="0">
              <a:lnSpc>
                <a:spcPct val="120000"/>
              </a:lnSpc>
              <a:spcBef>
                <a:spcPts val="0"/>
              </a:spcBef>
              <a:spcAft>
                <a:spcPts val="600"/>
              </a:spcAft>
              <a:buSzPct val="100000"/>
              <a:buFont typeface="Lucida Grande"/>
              <a:buChar char="­"/>
              <a:defRPr/>
            </a:pPr>
            <a:r>
              <a:rPr lang="en-US" sz="1000" b="0" kern="0" dirty="0" smtClean="0">
                <a:solidFill>
                  <a:schemeClr val="tx1"/>
                </a:solidFill>
                <a:latin typeface="Arial" pitchFamily="34" charset="0"/>
                <a:cs typeface="Arial" pitchFamily="34" charset="0"/>
              </a:rPr>
              <a:t>Other expenditure declines by 19% YoY due to shifting of Gurgaon facility to low cost location and consolidation of Chennai facility from two to one along with other general administrative cost reduction policies</a:t>
            </a:r>
            <a:endParaRPr lang="en-IN" sz="1000" b="0" kern="0" dirty="0" smtClean="0">
              <a:solidFill>
                <a:srgbClr val="FF0000"/>
              </a:solidFill>
              <a:latin typeface="Arial" pitchFamily="34" charset="0"/>
              <a:cs typeface="Arial" pitchFamily="34" charset="0"/>
            </a:endParaRPr>
          </a:p>
          <a:p>
            <a:pPr marL="446088" indent="-269875" algn="just" eaLnBrk="0" hangingPunct="0">
              <a:lnSpc>
                <a:spcPct val="120000"/>
              </a:lnSpc>
              <a:spcBef>
                <a:spcPts val="0"/>
              </a:spcBef>
              <a:spcAft>
                <a:spcPts val="600"/>
              </a:spcAft>
              <a:buSzPct val="100000"/>
              <a:buFont typeface="Wingdings" charset="2"/>
              <a:buChar char="§"/>
              <a:defRPr/>
            </a:pPr>
            <a:r>
              <a:rPr lang="en-US" sz="1000" b="0" kern="0" dirty="0" smtClean="0">
                <a:solidFill>
                  <a:schemeClr val="tx1"/>
                </a:solidFill>
                <a:latin typeface="Arial" pitchFamily="34" charset="0"/>
                <a:cs typeface="Arial" pitchFamily="34" charset="0"/>
              </a:rPr>
              <a:t>PBT grows by 75.6% YoY to reach Rs 177.4 mn in Q4 FY’14 as compared to Rs 101.0 mn in Q4 FY'13</a:t>
            </a:r>
          </a:p>
          <a:p>
            <a:pPr marL="446088" indent="-269875" algn="just" eaLnBrk="0" hangingPunct="0">
              <a:lnSpc>
                <a:spcPct val="120000"/>
              </a:lnSpc>
              <a:spcBef>
                <a:spcPts val="0"/>
              </a:spcBef>
              <a:spcAft>
                <a:spcPts val="600"/>
              </a:spcAft>
              <a:buSzPct val="100000"/>
              <a:buFont typeface="Wingdings" charset="2"/>
              <a:buChar char="§"/>
              <a:defRPr/>
            </a:pPr>
            <a:r>
              <a:rPr lang="en-US" sz="1000" b="0" kern="0" dirty="0" smtClean="0">
                <a:solidFill>
                  <a:schemeClr val="tx1"/>
                </a:solidFill>
                <a:latin typeface="Arial" pitchFamily="34" charset="0"/>
                <a:cs typeface="Arial" pitchFamily="34" charset="0"/>
              </a:rPr>
              <a:t>PAT grows by 58.3% YoY to reach Rs 116.5 mn as compared to Rs 73.6 mn during the same period last year</a:t>
            </a:r>
          </a:p>
        </p:txBody>
      </p:sp>
      <p:cxnSp>
        <p:nvCxnSpPr>
          <p:cNvPr id="25" name="Straight Arrow Connector 24"/>
          <p:cNvCxnSpPr/>
          <p:nvPr/>
        </p:nvCxnSpPr>
        <p:spPr bwMode="auto">
          <a:xfrm flipV="1">
            <a:off x="1274846" y="1772567"/>
            <a:ext cx="817418" cy="166255"/>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28" name="Rectangle 27"/>
          <p:cNvSpPr/>
          <p:nvPr/>
        </p:nvSpPr>
        <p:spPr>
          <a:xfrm rot="20882712">
            <a:off x="1342934" y="1636043"/>
            <a:ext cx="567784" cy="253916"/>
          </a:xfrm>
          <a:prstGeom prst="rect">
            <a:avLst/>
          </a:prstGeom>
        </p:spPr>
        <p:txBody>
          <a:bodyPr wrap="none">
            <a:spAutoFit/>
          </a:bodyPr>
          <a:lstStyle/>
          <a:p>
            <a:r>
              <a:rPr lang="en-US" sz="1050" b="0" kern="0" dirty="0" smtClean="0">
                <a:latin typeface="Arial" pitchFamily="34" charset="0"/>
                <a:cs typeface="Arial" pitchFamily="34" charset="0"/>
              </a:rPr>
              <a:t>16.3%</a:t>
            </a:r>
            <a:endParaRPr lang="en-IN" sz="1050" dirty="0"/>
          </a:p>
        </p:txBody>
      </p:sp>
      <p:graphicFrame>
        <p:nvGraphicFramePr>
          <p:cNvPr id="23" name="Chart 22"/>
          <p:cNvGraphicFramePr>
            <a:graphicFrameLocks/>
          </p:cNvGraphicFramePr>
          <p:nvPr>
            <p:extLst>
              <p:ext uri="{D42A27DB-BD31-4B8C-83A1-F6EECF244321}">
                <p14:modId xmlns:p14="http://schemas.microsoft.com/office/powerpoint/2010/main" val="2982889395"/>
              </p:ext>
            </p:extLst>
          </p:nvPr>
        </p:nvGraphicFramePr>
        <p:xfrm>
          <a:off x="286257" y="1562664"/>
          <a:ext cx="2809875" cy="1971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256031743"/>
              </p:ext>
            </p:extLst>
          </p:nvPr>
        </p:nvGraphicFramePr>
        <p:xfrm>
          <a:off x="3112383" y="1562664"/>
          <a:ext cx="2809875" cy="1971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p:cNvGraphicFramePr>
          <p:nvPr>
            <p:extLst>
              <p:ext uri="{D42A27DB-BD31-4B8C-83A1-F6EECF244321}">
                <p14:modId xmlns:p14="http://schemas.microsoft.com/office/powerpoint/2010/main" val="456058631"/>
              </p:ext>
            </p:extLst>
          </p:nvPr>
        </p:nvGraphicFramePr>
        <p:xfrm>
          <a:off x="6173830" y="1562664"/>
          <a:ext cx="2809875" cy="1971675"/>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7484160" y="810818"/>
            <a:ext cx="1608133" cy="276999"/>
          </a:xfrm>
          <a:prstGeom prst="rect">
            <a:avLst/>
          </a:prstGeom>
        </p:spPr>
        <p:txBody>
          <a:bodyPr wrap="none">
            <a:spAutoFit/>
          </a:bodyPr>
          <a:lstStyle/>
          <a:p>
            <a:r>
              <a:rPr lang="en-US" sz="1200" b="0" i="1" kern="0" dirty="0" smtClean="0">
                <a:latin typeface="Arial" pitchFamily="34" charset="0"/>
                <a:cs typeface="Arial" pitchFamily="34" charset="0"/>
              </a:rPr>
              <a:t>On Standalone basis</a:t>
            </a:r>
            <a:endParaRPr lang="en-IN" sz="1200" i="1" dirty="0"/>
          </a:p>
        </p:txBody>
      </p:sp>
      <p:sp>
        <p:nvSpPr>
          <p:cNvPr id="3" name="TextBox 2"/>
          <p:cNvSpPr txBox="1"/>
          <p:nvPr/>
        </p:nvSpPr>
        <p:spPr>
          <a:xfrm>
            <a:off x="284623" y="6021792"/>
            <a:ext cx="1844225" cy="215444"/>
          </a:xfrm>
          <a:prstGeom prst="rect">
            <a:avLst/>
          </a:prstGeom>
          <a:noFill/>
        </p:spPr>
        <p:txBody>
          <a:bodyPr wrap="none" rtlCol="0">
            <a:spAutoFit/>
          </a:bodyPr>
          <a:lstStyle/>
          <a:p>
            <a:r>
              <a:rPr lang="en-US" sz="800" b="0" dirty="0" smtClean="0"/>
              <a:t>All numbers are on standalone basis</a:t>
            </a:r>
            <a:endParaRPr lang="en-US" sz="800" b="0" dirty="0"/>
          </a:p>
        </p:txBody>
      </p:sp>
    </p:spTree>
    <p:extLst>
      <p:ext uri="{BB962C8B-B14F-4D97-AF65-F5344CB8AC3E}">
        <p14:creationId xmlns:p14="http://schemas.microsoft.com/office/powerpoint/2010/main" val="45757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298"/>
            <a:ext cx="6592957"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lang="en-US" sz="2000" dirty="0">
                <a:solidFill>
                  <a:srgbClr val="FFFFFF"/>
                </a:solidFill>
                <a:latin typeface="Arial"/>
                <a:cs typeface="Arial"/>
              </a:rPr>
              <a:t>Leading to </a:t>
            </a:r>
            <a:r>
              <a:rPr lang="en-US" sz="2000" dirty="0" smtClean="0">
                <a:solidFill>
                  <a:srgbClr val="FFFFFF"/>
                </a:solidFill>
                <a:latin typeface="Arial"/>
                <a:cs typeface="Arial"/>
              </a:rPr>
              <a:t>robust FY'14 </a:t>
            </a:r>
            <a:r>
              <a:rPr lang="en-US" sz="2000" dirty="0">
                <a:solidFill>
                  <a:srgbClr val="FFFFFF"/>
                </a:solidFill>
                <a:latin typeface="Arial"/>
                <a:cs typeface="Arial"/>
              </a:rPr>
              <a:t>performance</a:t>
            </a:r>
          </a:p>
        </p:txBody>
      </p:sp>
      <p:sp>
        <p:nvSpPr>
          <p:cNvPr id="18" name="TextBox 17"/>
          <p:cNvSpPr txBox="1"/>
          <p:nvPr/>
        </p:nvSpPr>
        <p:spPr>
          <a:xfrm>
            <a:off x="633053" y="3768687"/>
            <a:ext cx="7910871" cy="2292935"/>
          </a:xfrm>
          <a:prstGeom prst="rect">
            <a:avLst/>
          </a:prstGeom>
          <a:solidFill>
            <a:schemeClr val="bg1">
              <a:lumMod val="95000"/>
            </a:schemeClr>
          </a:solidFill>
          <a:ln>
            <a:noFill/>
          </a:ln>
          <a:effectLst/>
          <a:scene3d>
            <a:camera prst="orthographicFront">
              <a:rot lat="0" lon="0" rev="0"/>
            </a:camera>
            <a:lightRig rig="glow" dir="t">
              <a:rot lat="0" lon="0" rev="4800000"/>
            </a:lightRig>
          </a:scene3d>
          <a:sp3d prstMaterial="matte"/>
        </p:spPr>
        <p:style>
          <a:lnRef idx="1">
            <a:schemeClr val="accent3"/>
          </a:lnRef>
          <a:fillRef idx="2">
            <a:schemeClr val="accent3"/>
          </a:fillRef>
          <a:effectRef idx="1">
            <a:schemeClr val="accent3"/>
          </a:effectRef>
          <a:fontRef idx="minor">
            <a:schemeClr val="dk1"/>
          </a:fontRef>
        </p:style>
        <p:txBody>
          <a:bodyPr wrap="square" rtlCol="0">
            <a:spAutoFit/>
          </a:bodyPr>
          <a:lstStyle/>
          <a:p>
            <a:pPr marL="347663" lvl="0" indent="-171450" algn="just" eaLnBrk="0" hangingPunct="0">
              <a:lnSpc>
                <a:spcPct val="120000"/>
              </a:lnSpc>
              <a:spcBef>
                <a:spcPts val="0"/>
              </a:spcBef>
              <a:spcAft>
                <a:spcPts val="600"/>
              </a:spcAft>
              <a:buSzPct val="100000"/>
              <a:buFont typeface="Wingdings" charset="2"/>
              <a:buChar char="§"/>
              <a:defRPr/>
            </a:pPr>
            <a:r>
              <a:rPr lang="en-US" sz="1000" b="0" kern="0" dirty="0">
                <a:solidFill>
                  <a:schemeClr val="tx1"/>
                </a:solidFill>
                <a:latin typeface="Arial" pitchFamily="34" charset="0"/>
                <a:cs typeface="Arial" pitchFamily="34" charset="0"/>
              </a:rPr>
              <a:t>Total Income during </a:t>
            </a:r>
            <a:r>
              <a:rPr lang="en-US" sz="1000" b="0" kern="0" dirty="0" smtClean="0">
                <a:solidFill>
                  <a:schemeClr val="tx1"/>
                </a:solidFill>
                <a:latin typeface="Arial" pitchFamily="34" charset="0"/>
                <a:cs typeface="Arial" pitchFamily="34" charset="0"/>
              </a:rPr>
              <a:t>FY’14 </a:t>
            </a:r>
            <a:r>
              <a:rPr lang="en-US" sz="1000" b="0" kern="0" dirty="0">
                <a:solidFill>
                  <a:schemeClr val="tx1"/>
                </a:solidFill>
                <a:latin typeface="Arial" pitchFamily="34" charset="0"/>
                <a:cs typeface="Arial" pitchFamily="34" charset="0"/>
              </a:rPr>
              <a:t>up </a:t>
            </a:r>
            <a:r>
              <a:rPr lang="en-US" sz="1000" b="0" kern="0" dirty="0" smtClean="0">
                <a:solidFill>
                  <a:schemeClr val="tx1"/>
                </a:solidFill>
                <a:latin typeface="Arial" pitchFamily="34" charset="0"/>
                <a:cs typeface="Arial" pitchFamily="34" charset="0"/>
              </a:rPr>
              <a:t>by 14.8% YoY at Rs 1,882.9 mn </a:t>
            </a:r>
            <a:endParaRPr lang="en-US" sz="1000" b="0" kern="0" dirty="0">
              <a:solidFill>
                <a:schemeClr val="tx1"/>
              </a:solidFill>
              <a:latin typeface="Arial" pitchFamily="34" charset="0"/>
              <a:cs typeface="Arial" pitchFamily="34" charset="0"/>
            </a:endParaRPr>
          </a:p>
          <a:p>
            <a:pPr marL="804863" lvl="1" indent="-171450" algn="just" eaLnBrk="0" hangingPunct="0">
              <a:lnSpc>
                <a:spcPct val="120000"/>
              </a:lnSpc>
              <a:spcBef>
                <a:spcPts val="0"/>
              </a:spcBef>
              <a:spcAft>
                <a:spcPts val="600"/>
              </a:spcAft>
              <a:buSzPct val="100000"/>
              <a:buFont typeface="Lucida Grande"/>
              <a:buChar char="­"/>
              <a:defRPr/>
            </a:pPr>
            <a:r>
              <a:rPr lang="en-US" sz="1000" b="0" kern="0" dirty="0">
                <a:solidFill>
                  <a:schemeClr val="tx1"/>
                </a:solidFill>
                <a:latin typeface="Arial" pitchFamily="34" charset="0"/>
                <a:cs typeface="Arial" pitchFamily="34" charset="0"/>
              </a:rPr>
              <a:t>Driven by </a:t>
            </a:r>
            <a:r>
              <a:rPr lang="en-US" sz="1000" b="0" kern="0" dirty="0" smtClean="0">
                <a:solidFill>
                  <a:schemeClr val="tx1"/>
                </a:solidFill>
                <a:latin typeface="Arial" pitchFamily="34" charset="0"/>
                <a:cs typeface="Arial" pitchFamily="34" charset="0"/>
              </a:rPr>
              <a:t>strong growth </a:t>
            </a:r>
            <a:r>
              <a:rPr lang="en-US" sz="1000" b="0" kern="0" dirty="0">
                <a:solidFill>
                  <a:schemeClr val="tx1"/>
                </a:solidFill>
                <a:latin typeface="Arial" pitchFamily="34" charset="0"/>
                <a:cs typeface="Arial" pitchFamily="34" charset="0"/>
              </a:rPr>
              <a:t>in Journals </a:t>
            </a:r>
            <a:r>
              <a:rPr lang="en-US" sz="1000" b="0" kern="0" dirty="0" smtClean="0">
                <a:solidFill>
                  <a:schemeClr val="tx1"/>
                </a:solidFill>
                <a:latin typeface="Arial" pitchFamily="34" charset="0"/>
                <a:cs typeface="Arial" pitchFamily="34" charset="0"/>
              </a:rPr>
              <a:t>(29.8%), </a:t>
            </a:r>
            <a:r>
              <a:rPr lang="en-US" sz="1000" b="0" kern="0" dirty="0">
                <a:solidFill>
                  <a:schemeClr val="tx1"/>
                </a:solidFill>
                <a:latin typeface="Arial" pitchFamily="34" charset="0"/>
                <a:cs typeface="Arial" pitchFamily="34" charset="0"/>
              </a:rPr>
              <a:t>Books </a:t>
            </a:r>
            <a:r>
              <a:rPr lang="en-US" sz="1000" b="0" kern="0" dirty="0" smtClean="0">
                <a:solidFill>
                  <a:schemeClr val="tx1"/>
                </a:solidFill>
                <a:latin typeface="Arial" pitchFamily="34" charset="0"/>
                <a:cs typeface="Arial" pitchFamily="34" charset="0"/>
              </a:rPr>
              <a:t>(20.9%) </a:t>
            </a:r>
            <a:r>
              <a:rPr lang="en-US" sz="1000" b="0" kern="0" dirty="0">
                <a:solidFill>
                  <a:schemeClr val="tx1"/>
                </a:solidFill>
                <a:latin typeface="Arial" pitchFamily="34" charset="0"/>
                <a:cs typeface="Arial" pitchFamily="34" charset="0"/>
              </a:rPr>
              <a:t>and MPST (</a:t>
            </a:r>
            <a:r>
              <a:rPr lang="en-US" sz="1000" b="0" kern="0" dirty="0" smtClean="0">
                <a:solidFill>
                  <a:schemeClr val="tx1"/>
                </a:solidFill>
                <a:latin typeface="Arial" pitchFamily="34" charset="0"/>
                <a:cs typeface="Arial" pitchFamily="34" charset="0"/>
              </a:rPr>
              <a:t>17.6%) </a:t>
            </a:r>
            <a:endParaRPr lang="en-US" sz="1000" b="0" kern="0" dirty="0">
              <a:solidFill>
                <a:schemeClr val="tx1"/>
              </a:solidFill>
              <a:latin typeface="Arial" pitchFamily="34" charset="0"/>
              <a:cs typeface="Arial" pitchFamily="34" charset="0"/>
            </a:endParaRPr>
          </a:p>
          <a:p>
            <a:pPr marL="347663" lvl="0" indent="-171450" algn="just" eaLnBrk="0" hangingPunct="0">
              <a:lnSpc>
                <a:spcPct val="120000"/>
              </a:lnSpc>
              <a:spcBef>
                <a:spcPts val="0"/>
              </a:spcBef>
              <a:spcAft>
                <a:spcPts val="600"/>
              </a:spcAft>
              <a:buSzPct val="100000"/>
              <a:buFont typeface="Wingdings" charset="2"/>
              <a:buChar char="§"/>
              <a:defRPr/>
            </a:pPr>
            <a:r>
              <a:rPr lang="en-US" sz="1000" b="0" kern="0" dirty="0">
                <a:solidFill>
                  <a:schemeClr val="tx1"/>
                </a:solidFill>
                <a:latin typeface="Arial" pitchFamily="34" charset="0"/>
                <a:cs typeface="Arial" pitchFamily="34" charset="0"/>
              </a:rPr>
              <a:t>EBITDA grows by </a:t>
            </a:r>
            <a:r>
              <a:rPr lang="en-US" sz="1000" b="0" kern="0" dirty="0" smtClean="0">
                <a:solidFill>
                  <a:schemeClr val="tx1"/>
                </a:solidFill>
                <a:latin typeface="Arial" pitchFamily="34" charset="0"/>
                <a:cs typeface="Arial" pitchFamily="34" charset="0"/>
              </a:rPr>
              <a:t>58.2% to Rs 679.0 mn; </a:t>
            </a:r>
            <a:r>
              <a:rPr lang="en-US" sz="1000" b="0" kern="0" dirty="0">
                <a:solidFill>
                  <a:schemeClr val="tx1"/>
                </a:solidFill>
                <a:latin typeface="Arial" pitchFamily="34" charset="0"/>
                <a:cs typeface="Arial" pitchFamily="34" charset="0"/>
              </a:rPr>
              <a:t>Margin up from </a:t>
            </a:r>
            <a:r>
              <a:rPr lang="en-US" sz="1000" b="0" kern="0" dirty="0" smtClean="0">
                <a:solidFill>
                  <a:schemeClr val="tx1"/>
                </a:solidFill>
                <a:latin typeface="Arial" pitchFamily="34" charset="0"/>
                <a:cs typeface="Arial" pitchFamily="34" charset="0"/>
              </a:rPr>
              <a:t>26.2% </a:t>
            </a:r>
            <a:r>
              <a:rPr lang="en-US" sz="1000" b="0" kern="0" dirty="0">
                <a:solidFill>
                  <a:schemeClr val="tx1"/>
                </a:solidFill>
                <a:latin typeface="Arial" pitchFamily="34" charset="0"/>
                <a:cs typeface="Arial" pitchFamily="34" charset="0"/>
              </a:rPr>
              <a:t>to </a:t>
            </a:r>
            <a:r>
              <a:rPr lang="en-US" sz="1000" b="0" kern="0" dirty="0" smtClean="0">
                <a:solidFill>
                  <a:schemeClr val="tx1"/>
                </a:solidFill>
                <a:latin typeface="Arial" pitchFamily="34" charset="0"/>
                <a:cs typeface="Arial" pitchFamily="34" charset="0"/>
              </a:rPr>
              <a:t>36.1%</a:t>
            </a:r>
            <a:endParaRPr lang="en-US" sz="1000" b="0" kern="0" dirty="0">
              <a:solidFill>
                <a:schemeClr val="tx1"/>
              </a:solidFill>
              <a:latin typeface="Arial" pitchFamily="34" charset="0"/>
              <a:cs typeface="Arial" pitchFamily="34" charset="0"/>
            </a:endParaRPr>
          </a:p>
          <a:p>
            <a:pPr marL="809625" lvl="1" indent="-176213" algn="just" eaLnBrk="0" hangingPunct="0">
              <a:lnSpc>
                <a:spcPct val="120000"/>
              </a:lnSpc>
              <a:spcBef>
                <a:spcPts val="0"/>
              </a:spcBef>
              <a:spcAft>
                <a:spcPts val="600"/>
              </a:spcAft>
              <a:buSzPct val="100000"/>
              <a:buFont typeface="Lucida Grande"/>
              <a:buChar char="­"/>
              <a:defRPr/>
            </a:pPr>
            <a:r>
              <a:rPr lang="en-US" sz="1000" b="0" kern="0" dirty="0">
                <a:solidFill>
                  <a:schemeClr val="tx1"/>
                </a:solidFill>
                <a:latin typeface="Arial" pitchFamily="34" charset="0"/>
                <a:cs typeface="Arial" pitchFamily="34" charset="0"/>
              </a:rPr>
              <a:t>Staff cost as a percentage of revenue </a:t>
            </a:r>
            <a:r>
              <a:rPr lang="en-US" sz="1000" b="0" kern="0" dirty="0" smtClean="0">
                <a:solidFill>
                  <a:schemeClr val="tx1"/>
                </a:solidFill>
                <a:latin typeface="Arial" pitchFamily="34" charset="0"/>
                <a:cs typeface="Arial" pitchFamily="34" charset="0"/>
              </a:rPr>
              <a:t>at 41.5% </a:t>
            </a:r>
            <a:r>
              <a:rPr lang="en-US" sz="1000" b="0" kern="0" dirty="0">
                <a:solidFill>
                  <a:schemeClr val="tx1"/>
                </a:solidFill>
                <a:latin typeface="Arial" pitchFamily="34" charset="0"/>
                <a:cs typeface="Arial" pitchFamily="34" charset="0"/>
              </a:rPr>
              <a:t>compared to </a:t>
            </a:r>
            <a:r>
              <a:rPr lang="en-US" sz="1000" b="0" kern="0" dirty="0" smtClean="0">
                <a:solidFill>
                  <a:schemeClr val="tx1"/>
                </a:solidFill>
                <a:latin typeface="Arial" pitchFamily="34" charset="0"/>
                <a:cs typeface="Arial" pitchFamily="34" charset="0"/>
              </a:rPr>
              <a:t>47.0% </a:t>
            </a:r>
            <a:r>
              <a:rPr lang="en-US" sz="1000" b="0" kern="0" dirty="0">
                <a:solidFill>
                  <a:schemeClr val="tx1"/>
                </a:solidFill>
                <a:latin typeface="Arial" pitchFamily="34" charset="0"/>
                <a:cs typeface="Arial" pitchFamily="34" charset="0"/>
              </a:rPr>
              <a:t>in </a:t>
            </a:r>
            <a:r>
              <a:rPr lang="en-US" sz="1000" b="0" kern="0" dirty="0" smtClean="0">
                <a:solidFill>
                  <a:schemeClr val="tx1"/>
                </a:solidFill>
                <a:latin typeface="Arial" pitchFamily="34" charset="0"/>
                <a:cs typeface="Arial" pitchFamily="34" charset="0"/>
              </a:rPr>
              <a:t>FY'13</a:t>
            </a:r>
          </a:p>
          <a:p>
            <a:pPr marL="809625" lvl="1" indent="-176213" algn="just" eaLnBrk="0" hangingPunct="0">
              <a:lnSpc>
                <a:spcPct val="120000"/>
              </a:lnSpc>
              <a:spcBef>
                <a:spcPts val="0"/>
              </a:spcBef>
              <a:spcAft>
                <a:spcPts val="600"/>
              </a:spcAft>
              <a:buSzPct val="100000"/>
              <a:buFont typeface="Lucida Grande"/>
              <a:buChar char="­"/>
              <a:defRPr/>
            </a:pPr>
            <a:r>
              <a:rPr lang="en-US" sz="1000" b="0" kern="0" dirty="0" smtClean="0">
                <a:solidFill>
                  <a:schemeClr val="tx1"/>
                </a:solidFill>
                <a:latin typeface="Arial" pitchFamily="34" charset="0"/>
                <a:cs typeface="Arial" pitchFamily="34" charset="0"/>
              </a:rPr>
              <a:t>Other expenditure as a percentage of revenue at 21.9% compared to 26.6% in FY'13</a:t>
            </a:r>
          </a:p>
          <a:p>
            <a:pPr marL="347663" lvl="0" indent="-171450" algn="just" eaLnBrk="0" hangingPunct="0">
              <a:lnSpc>
                <a:spcPct val="120000"/>
              </a:lnSpc>
              <a:spcBef>
                <a:spcPts val="0"/>
              </a:spcBef>
              <a:spcAft>
                <a:spcPts val="600"/>
              </a:spcAft>
              <a:buSzPct val="100000"/>
              <a:buFont typeface="Wingdings" charset="2"/>
              <a:buChar char="§"/>
              <a:defRPr/>
            </a:pPr>
            <a:r>
              <a:rPr lang="en-US" sz="1000" b="0" kern="0" dirty="0" smtClean="0">
                <a:solidFill>
                  <a:schemeClr val="tx1"/>
                </a:solidFill>
                <a:latin typeface="Arial" pitchFamily="34" charset="0"/>
                <a:cs typeface="Arial" pitchFamily="34" charset="0"/>
              </a:rPr>
              <a:t>PBT grows by 65.1% YoY  to reach Rs 659.5 mn in  FY'14 as compared to  Rs 399.5 mn during FY’13</a:t>
            </a:r>
          </a:p>
          <a:p>
            <a:pPr marL="347663" lvl="0" indent="-171450" algn="just" eaLnBrk="0" hangingPunct="0">
              <a:lnSpc>
                <a:spcPct val="120000"/>
              </a:lnSpc>
              <a:spcBef>
                <a:spcPts val="0"/>
              </a:spcBef>
              <a:spcAft>
                <a:spcPts val="600"/>
              </a:spcAft>
              <a:buSzPct val="100000"/>
              <a:buFont typeface="Wingdings" charset="2"/>
              <a:buChar char="§"/>
              <a:defRPr/>
            </a:pPr>
            <a:r>
              <a:rPr lang="en-US" sz="1000" b="0" kern="0" dirty="0" smtClean="0">
                <a:solidFill>
                  <a:schemeClr val="tx1"/>
                </a:solidFill>
                <a:latin typeface="Arial" pitchFamily="34" charset="0"/>
                <a:cs typeface="Arial" pitchFamily="34" charset="0"/>
              </a:rPr>
              <a:t>PAT grows by 36.2% to reach Rs 434.4 mn in FY'14 as compared to Rs 318.9 mn during FY’13</a:t>
            </a:r>
          </a:p>
          <a:p>
            <a:pPr marL="809625" lvl="1" indent="-176213" algn="just" eaLnBrk="0" hangingPunct="0">
              <a:lnSpc>
                <a:spcPct val="120000"/>
              </a:lnSpc>
              <a:spcBef>
                <a:spcPts val="0"/>
              </a:spcBef>
              <a:spcAft>
                <a:spcPts val="600"/>
              </a:spcAft>
              <a:buSzPct val="100000"/>
              <a:buFont typeface="Lucida Grande"/>
              <a:buChar char="­"/>
              <a:defRPr/>
            </a:pPr>
            <a:r>
              <a:rPr lang="en-US" sz="1000" b="0" kern="0" dirty="0">
                <a:solidFill>
                  <a:prstClr val="black"/>
                </a:solidFill>
                <a:latin typeface="Arial" pitchFamily="34" charset="0"/>
                <a:cs typeface="Arial" pitchFamily="34" charset="0"/>
              </a:rPr>
              <a:t>Other </a:t>
            </a:r>
            <a:r>
              <a:rPr lang="en-US" sz="1000" b="0" kern="0" dirty="0" smtClean="0">
                <a:solidFill>
                  <a:prstClr val="black"/>
                </a:solidFill>
                <a:latin typeface="Arial" pitchFamily="34" charset="0"/>
                <a:cs typeface="Arial" pitchFamily="34" charset="0"/>
              </a:rPr>
              <a:t>income grows by 81.3% YoY in FY'14 to reach Rs 66.7 mn as compared to Rs 36.8 mn in FY'13 due to reversal of excess provision no longer required on account of unapplied customer payments</a:t>
            </a:r>
            <a:endParaRPr lang="en-US" sz="1000" b="0" kern="0" dirty="0" smtClean="0">
              <a:solidFill>
                <a:srgbClr val="FF0000"/>
              </a:solidFill>
              <a:latin typeface="Arial" pitchFamily="34" charset="0"/>
              <a:cs typeface="Arial" pitchFamily="34" charset="0"/>
            </a:endParaRPr>
          </a:p>
        </p:txBody>
      </p:sp>
      <p:grpSp>
        <p:nvGrpSpPr>
          <p:cNvPr id="2" name="Group 27"/>
          <p:cNvGrpSpPr/>
          <p:nvPr/>
        </p:nvGrpSpPr>
        <p:grpSpPr>
          <a:xfrm>
            <a:off x="644050" y="1257392"/>
            <a:ext cx="2457510" cy="243868"/>
            <a:chOff x="936235" y="1129993"/>
            <a:chExt cx="2765184" cy="246188"/>
          </a:xfrm>
        </p:grpSpPr>
        <p:sp>
          <p:nvSpPr>
            <p:cNvPr id="29" name="Text Placeholder 11"/>
            <p:cNvSpPr txBox="1">
              <a:spLocks/>
            </p:cNvSpPr>
            <p:nvPr/>
          </p:nvSpPr>
          <p:spPr>
            <a:xfrm>
              <a:off x="936237" y="1357529"/>
              <a:ext cx="2103120" cy="18652"/>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30" name="Text Placeholder 12"/>
            <p:cNvSpPr txBox="1">
              <a:spLocks/>
            </p:cNvSpPr>
            <p:nvPr/>
          </p:nvSpPr>
          <p:spPr>
            <a:xfrm>
              <a:off x="936235" y="1141870"/>
              <a:ext cx="73152" cy="233151"/>
            </a:xfrm>
            <a:prstGeom prst="rect">
              <a:avLst/>
            </a:prstGeom>
            <a:solidFill>
              <a:srgbClr val="C00000"/>
            </a:solidFill>
            <a:ln>
              <a:noFill/>
            </a:ln>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31" name="Text Placeholder 13"/>
            <p:cNvSpPr txBox="1">
              <a:spLocks/>
            </p:cNvSpPr>
            <p:nvPr/>
          </p:nvSpPr>
          <p:spPr>
            <a:xfrm>
              <a:off x="1048209" y="1129993"/>
              <a:ext cx="2653210" cy="167424"/>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Income (Rs mn)</a:t>
              </a:r>
              <a:endParaRPr lang="en-US" sz="1400" kern="0" dirty="0">
                <a:solidFill>
                  <a:schemeClr val="tx1">
                    <a:lumMod val="65000"/>
                    <a:lumOff val="35000"/>
                  </a:schemeClr>
                </a:solidFill>
                <a:latin typeface="Arial" pitchFamily="34" charset="0"/>
                <a:cs typeface="Arial" pitchFamily="34" charset="0"/>
              </a:endParaRPr>
            </a:p>
          </p:txBody>
        </p:sp>
      </p:grpSp>
      <p:grpSp>
        <p:nvGrpSpPr>
          <p:cNvPr id="3" name="Group 31"/>
          <p:cNvGrpSpPr/>
          <p:nvPr/>
        </p:nvGrpSpPr>
        <p:grpSpPr>
          <a:xfrm>
            <a:off x="3484983" y="1259668"/>
            <a:ext cx="2457510" cy="243868"/>
            <a:chOff x="3113053" y="1259668"/>
            <a:chExt cx="2457510" cy="243868"/>
          </a:xfrm>
        </p:grpSpPr>
        <p:sp>
          <p:nvSpPr>
            <p:cNvPr id="33" name="Text Placeholder 11"/>
            <p:cNvSpPr txBox="1">
              <a:spLocks/>
            </p:cNvSpPr>
            <p:nvPr/>
          </p:nvSpPr>
          <p:spPr>
            <a:xfrm>
              <a:off x="3113055" y="1485060"/>
              <a:ext cx="1869112" cy="18476"/>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34" name="Text Placeholder 12"/>
            <p:cNvSpPr txBox="1">
              <a:spLocks/>
            </p:cNvSpPr>
            <p:nvPr/>
          </p:nvSpPr>
          <p:spPr>
            <a:xfrm>
              <a:off x="3113053" y="1271433"/>
              <a:ext cx="65013" cy="230954"/>
            </a:xfrm>
            <a:prstGeom prst="rect">
              <a:avLst/>
            </a:prstGeom>
            <a:solidFill>
              <a:srgbClr val="C00000"/>
            </a:solidFill>
            <a:ln>
              <a:noFill/>
            </a:ln>
            <a:effectLst>
              <a:outerShdw blurRad="44450" dist="27940" dir="5400000" algn="ctr">
                <a:srgbClr val="000000">
                  <a:alpha val="32000"/>
                </a:srgbClr>
              </a:outerShdw>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35" name="Text Placeholder 13"/>
            <p:cNvSpPr txBox="1">
              <a:spLocks/>
            </p:cNvSpPr>
            <p:nvPr/>
          </p:nvSpPr>
          <p:spPr>
            <a:xfrm>
              <a:off x="3212568" y="1259668"/>
              <a:ext cx="2357995" cy="165846"/>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EBITDA and Margin</a:t>
              </a:r>
              <a:endParaRPr lang="en-US" sz="1400" kern="0" dirty="0">
                <a:solidFill>
                  <a:schemeClr val="tx1">
                    <a:lumMod val="65000"/>
                    <a:lumOff val="35000"/>
                  </a:schemeClr>
                </a:solidFill>
                <a:latin typeface="Arial" pitchFamily="34" charset="0"/>
                <a:cs typeface="Arial" pitchFamily="34" charset="0"/>
              </a:endParaRPr>
            </a:p>
          </p:txBody>
        </p:sp>
      </p:grpSp>
      <p:grpSp>
        <p:nvGrpSpPr>
          <p:cNvPr id="4" name="Group 35"/>
          <p:cNvGrpSpPr/>
          <p:nvPr/>
        </p:nvGrpSpPr>
        <p:grpSpPr>
          <a:xfrm>
            <a:off x="6516986" y="1286963"/>
            <a:ext cx="2457510" cy="243868"/>
            <a:chOff x="936235" y="1129993"/>
            <a:chExt cx="2765184" cy="246188"/>
          </a:xfrm>
        </p:grpSpPr>
        <p:sp>
          <p:nvSpPr>
            <p:cNvPr id="37" name="Text Placeholder 11"/>
            <p:cNvSpPr txBox="1">
              <a:spLocks/>
            </p:cNvSpPr>
            <p:nvPr/>
          </p:nvSpPr>
          <p:spPr>
            <a:xfrm>
              <a:off x="936237" y="1357529"/>
              <a:ext cx="2103120" cy="18652"/>
            </a:xfrm>
            <a:prstGeom prst="rect">
              <a:avLst/>
            </a:prstGeom>
            <a:solidFill>
              <a:schemeClr val="bg1">
                <a:lumMod val="85000"/>
              </a:schemeClr>
            </a:solidFill>
            <a:ln>
              <a:noFill/>
            </a:ln>
            <a:effectLst>
              <a:outerShdw blurRad="44450" dist="27940" dir="5400000" algn="ctr">
                <a:srgbClr val="000000">
                  <a:alpha val="32000"/>
                </a:srgbClr>
              </a:outerShdw>
            </a:effectLst>
          </p:spPr>
          <p:txBody>
            <a:bodyPr lIns="0" tIns="0" rIns="0" bIns="0"/>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chemeClr val="bg1">
                    <a:lumMod val="75000"/>
                  </a:schemeClr>
                </a:solidFill>
                <a:effectLst/>
                <a:uLnTx/>
                <a:uFillTx/>
                <a:latin typeface="+mn-lt"/>
                <a:ea typeface="+mn-ea"/>
                <a:cs typeface="+mn-cs"/>
              </a:endParaRPr>
            </a:p>
          </p:txBody>
        </p:sp>
        <p:sp>
          <p:nvSpPr>
            <p:cNvPr id="38" name="Text Placeholder 12"/>
            <p:cNvSpPr txBox="1">
              <a:spLocks/>
            </p:cNvSpPr>
            <p:nvPr/>
          </p:nvSpPr>
          <p:spPr>
            <a:xfrm>
              <a:off x="936235" y="1141870"/>
              <a:ext cx="73152" cy="233151"/>
            </a:xfrm>
            <a:prstGeom prst="rect">
              <a:avLst/>
            </a:prstGeom>
            <a:solidFill>
              <a:srgbClr val="C00000"/>
            </a:solidFill>
            <a:ln>
              <a:noFill/>
            </a:ln>
            <a:effectLst>
              <a:outerShdw blurRad="44450" dist="27940" dir="5400000" algn="ctr">
                <a:srgbClr val="000000">
                  <a:alpha val="32000"/>
                </a:srgbClr>
              </a:outerShdw>
            </a:effectLst>
          </p:spPr>
          <p:txBody>
            <a:bodyPr/>
            <a:lstStyle/>
            <a:p>
              <a:pPr marL="342900" marR="0" lvl="0" indent="-342900" algn="l" defTabSz="914400" rtl="0" eaLnBrk="1" fontAlgn="base" latinLnBrk="0" hangingPunct="1">
                <a:lnSpc>
                  <a:spcPct val="106000"/>
                </a:lnSpc>
                <a:spcBef>
                  <a:spcPct val="80000"/>
                </a:spcBef>
                <a:spcAft>
                  <a:spcPct val="0"/>
                </a:spcAft>
                <a:buClr>
                  <a:schemeClr val="tx1"/>
                </a:buClr>
                <a:buSzPct val="80000"/>
                <a:buFontTx/>
                <a:buNone/>
                <a:tabLst/>
                <a:defRPr/>
              </a:pPr>
              <a:endParaRPr kumimoji="0" lang="en-US" sz="100" b="0" i="0" u="none" strike="noStrike" kern="0" cap="none" spc="0" normalizeH="0" baseline="0" noProof="0" dirty="0">
                <a:ln>
                  <a:noFill/>
                </a:ln>
                <a:solidFill>
                  <a:srgbClr val="F65E0A"/>
                </a:solidFill>
                <a:effectLst/>
                <a:uLnTx/>
                <a:uFillTx/>
                <a:latin typeface="Arial" pitchFamily="34" charset="0"/>
                <a:ea typeface="+mn-ea"/>
                <a:cs typeface="Arial" pitchFamily="34" charset="0"/>
              </a:endParaRPr>
            </a:p>
          </p:txBody>
        </p:sp>
        <p:sp>
          <p:nvSpPr>
            <p:cNvPr id="39" name="Text Placeholder 13"/>
            <p:cNvSpPr txBox="1">
              <a:spLocks/>
            </p:cNvSpPr>
            <p:nvPr/>
          </p:nvSpPr>
          <p:spPr>
            <a:xfrm>
              <a:off x="1048209" y="1129993"/>
              <a:ext cx="2653210" cy="167424"/>
            </a:xfrm>
            <a:prstGeom prst="rect">
              <a:avLst/>
            </a:prstGeom>
          </p:spPr>
          <p:txBody>
            <a:bodyPr lIns="0" tIns="0" rIns="0" bIns="0"/>
            <a:lstStyle/>
            <a:p>
              <a:pPr marL="342900" lvl="0" indent="-342900">
                <a:lnSpc>
                  <a:spcPct val="106000"/>
                </a:lnSpc>
                <a:spcBef>
                  <a:spcPct val="80000"/>
                </a:spcBef>
                <a:buClr>
                  <a:schemeClr val="tx1"/>
                </a:buClr>
                <a:buSzPct val="80000"/>
                <a:defRPr/>
              </a:pPr>
              <a:r>
                <a:rPr lang="en-US" sz="1400" kern="0" dirty="0" smtClean="0">
                  <a:solidFill>
                    <a:schemeClr val="tx1">
                      <a:lumMod val="65000"/>
                      <a:lumOff val="35000"/>
                    </a:schemeClr>
                  </a:solidFill>
                  <a:latin typeface="Arial" pitchFamily="34" charset="0"/>
                  <a:cs typeface="Arial" pitchFamily="34" charset="0"/>
                </a:rPr>
                <a:t>PAT and Margin</a:t>
              </a:r>
              <a:endParaRPr lang="en-US" sz="1400" kern="0" dirty="0">
                <a:solidFill>
                  <a:schemeClr val="tx1">
                    <a:lumMod val="65000"/>
                    <a:lumOff val="35000"/>
                  </a:schemeClr>
                </a:solidFill>
                <a:latin typeface="Arial" pitchFamily="34" charset="0"/>
                <a:cs typeface="Arial" pitchFamily="34" charset="0"/>
              </a:endParaRPr>
            </a:p>
          </p:txBody>
        </p:sp>
      </p:grpSp>
      <p:graphicFrame>
        <p:nvGraphicFramePr>
          <p:cNvPr id="40" name="Chart 39"/>
          <p:cNvGraphicFramePr>
            <a:graphicFrameLocks/>
          </p:cNvGraphicFramePr>
          <p:nvPr>
            <p:extLst>
              <p:ext uri="{D42A27DB-BD31-4B8C-83A1-F6EECF244321}">
                <p14:modId xmlns:p14="http://schemas.microsoft.com/office/powerpoint/2010/main" val="1245215942"/>
              </p:ext>
            </p:extLst>
          </p:nvPr>
        </p:nvGraphicFramePr>
        <p:xfrm>
          <a:off x="206294" y="1546458"/>
          <a:ext cx="2809875" cy="1971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p:cNvGraphicFramePr>
            <a:graphicFrameLocks/>
          </p:cNvGraphicFramePr>
          <p:nvPr>
            <p:extLst>
              <p:ext uri="{D42A27DB-BD31-4B8C-83A1-F6EECF244321}">
                <p14:modId xmlns:p14="http://schemas.microsoft.com/office/powerpoint/2010/main" val="3742925151"/>
              </p:ext>
            </p:extLst>
          </p:nvPr>
        </p:nvGraphicFramePr>
        <p:xfrm>
          <a:off x="3127957" y="1546458"/>
          <a:ext cx="2809875" cy="1971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a:graphicFrameLocks/>
          </p:cNvGraphicFramePr>
          <p:nvPr>
            <p:extLst>
              <p:ext uri="{D42A27DB-BD31-4B8C-83A1-F6EECF244321}">
                <p14:modId xmlns:p14="http://schemas.microsoft.com/office/powerpoint/2010/main" val="1680079692"/>
              </p:ext>
            </p:extLst>
          </p:nvPr>
        </p:nvGraphicFramePr>
        <p:xfrm>
          <a:off x="6163925" y="1546458"/>
          <a:ext cx="2809875" cy="1971675"/>
        </p:xfrm>
        <a:graphic>
          <a:graphicData uri="http://schemas.openxmlformats.org/drawingml/2006/chart">
            <c:chart xmlns:c="http://schemas.openxmlformats.org/drawingml/2006/chart" xmlns:r="http://schemas.openxmlformats.org/officeDocument/2006/relationships" r:id="rId5"/>
          </a:graphicData>
        </a:graphic>
      </p:graphicFrame>
      <p:cxnSp>
        <p:nvCxnSpPr>
          <p:cNvPr id="19" name="Straight Arrow Connector 18"/>
          <p:cNvCxnSpPr/>
          <p:nvPr/>
        </p:nvCxnSpPr>
        <p:spPr bwMode="auto">
          <a:xfrm flipV="1">
            <a:off x="1274846" y="1772567"/>
            <a:ext cx="817418" cy="166255"/>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sp>
        <p:nvSpPr>
          <p:cNvPr id="20" name="Rectangle 19"/>
          <p:cNvSpPr/>
          <p:nvPr/>
        </p:nvSpPr>
        <p:spPr>
          <a:xfrm rot="20882712">
            <a:off x="1342934" y="1636043"/>
            <a:ext cx="567784" cy="253916"/>
          </a:xfrm>
          <a:prstGeom prst="rect">
            <a:avLst/>
          </a:prstGeom>
        </p:spPr>
        <p:txBody>
          <a:bodyPr wrap="none">
            <a:spAutoFit/>
          </a:bodyPr>
          <a:lstStyle/>
          <a:p>
            <a:r>
              <a:rPr lang="en-US" sz="1050" b="0" kern="0" dirty="0" smtClean="0">
                <a:latin typeface="Arial" pitchFamily="34" charset="0"/>
                <a:cs typeface="Arial" pitchFamily="34" charset="0"/>
              </a:rPr>
              <a:t>14.8%</a:t>
            </a:r>
            <a:endParaRPr lang="en-IN" sz="1050" dirty="0"/>
          </a:p>
        </p:txBody>
      </p:sp>
      <p:sp>
        <p:nvSpPr>
          <p:cNvPr id="23" name="Rectangle 22"/>
          <p:cNvSpPr/>
          <p:nvPr/>
        </p:nvSpPr>
        <p:spPr>
          <a:xfrm>
            <a:off x="7484160" y="810818"/>
            <a:ext cx="1608133" cy="276999"/>
          </a:xfrm>
          <a:prstGeom prst="rect">
            <a:avLst/>
          </a:prstGeom>
        </p:spPr>
        <p:txBody>
          <a:bodyPr wrap="none">
            <a:spAutoFit/>
          </a:bodyPr>
          <a:lstStyle/>
          <a:p>
            <a:r>
              <a:rPr lang="en-US" sz="1200" b="0" i="1" kern="0" dirty="0" smtClean="0">
                <a:latin typeface="Arial" pitchFamily="34" charset="0"/>
                <a:cs typeface="Arial" pitchFamily="34" charset="0"/>
              </a:rPr>
              <a:t>On Standalone basis</a:t>
            </a:r>
            <a:endParaRPr lang="en-IN" sz="1200" i="1" dirty="0"/>
          </a:p>
        </p:txBody>
      </p:sp>
      <p:sp>
        <p:nvSpPr>
          <p:cNvPr id="22" name="TextBox 21"/>
          <p:cNvSpPr txBox="1"/>
          <p:nvPr/>
        </p:nvSpPr>
        <p:spPr>
          <a:xfrm>
            <a:off x="284623" y="6021792"/>
            <a:ext cx="1844225" cy="215444"/>
          </a:xfrm>
          <a:prstGeom prst="rect">
            <a:avLst/>
          </a:prstGeom>
          <a:noFill/>
        </p:spPr>
        <p:txBody>
          <a:bodyPr wrap="none" rtlCol="0">
            <a:spAutoFit/>
          </a:bodyPr>
          <a:lstStyle/>
          <a:p>
            <a:r>
              <a:rPr lang="en-US" sz="800" b="0" dirty="0" smtClean="0"/>
              <a:t>All numbers are on standalone basis</a:t>
            </a:r>
            <a:endParaRPr lang="en-US" sz="800" b="0" dirty="0"/>
          </a:p>
        </p:txBody>
      </p:sp>
    </p:spTree>
    <p:extLst>
      <p:ext uri="{BB962C8B-B14F-4D97-AF65-F5344CB8AC3E}">
        <p14:creationId xmlns:p14="http://schemas.microsoft.com/office/powerpoint/2010/main" val="2450186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7298"/>
            <a:ext cx="7065818"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sz="2000" dirty="0" smtClean="0">
                <a:solidFill>
                  <a:srgbClr val="FFFFFF"/>
                </a:solidFill>
                <a:latin typeface="Arial"/>
                <a:cs typeface="Arial"/>
              </a:rPr>
              <a:t>With N America &amp; Europe showing strong growth</a:t>
            </a:r>
          </a:p>
        </p:txBody>
      </p:sp>
      <p:sp>
        <p:nvSpPr>
          <p:cNvPr id="16" name="Rectangle 15"/>
          <p:cNvSpPr/>
          <p:nvPr/>
        </p:nvSpPr>
        <p:spPr>
          <a:xfrm>
            <a:off x="2947097" y="949446"/>
            <a:ext cx="2880320" cy="292388"/>
          </a:xfrm>
          <a:prstGeom prst="rect">
            <a:avLst/>
          </a:prstGeom>
          <a:noFill/>
          <a:ln>
            <a:solidFill>
              <a:srgbClr val="A40000"/>
            </a:solidFill>
          </a:ln>
        </p:spPr>
        <p:txBody>
          <a:bodyPr wrap="square" rtlCol="0">
            <a:spAutoFit/>
          </a:bodyPr>
          <a:lstStyle/>
          <a:p>
            <a:pPr algn="ctr"/>
            <a:r>
              <a:rPr lang="en-US" sz="1300" b="1" dirty="0" smtClean="0">
                <a:latin typeface="Arial" pitchFamily="34" charset="0"/>
                <a:cs typeface="Arial" pitchFamily="34" charset="0"/>
              </a:rPr>
              <a:t>Revenue Break-up by Geography</a:t>
            </a:r>
            <a:endParaRPr lang="en-IN" sz="1300" b="1" dirty="0">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988722446"/>
              </p:ext>
            </p:extLst>
          </p:nvPr>
        </p:nvGraphicFramePr>
        <p:xfrm>
          <a:off x="6247978" y="4416980"/>
          <a:ext cx="2519504" cy="984879"/>
        </p:xfrm>
        <a:graphic>
          <a:graphicData uri="http://schemas.openxmlformats.org/drawingml/2006/table">
            <a:tbl>
              <a:tblPr/>
              <a:tblGrid>
                <a:gridCol w="1025139"/>
                <a:gridCol w="687968"/>
                <a:gridCol w="806397"/>
              </a:tblGrid>
              <a:tr h="231126">
                <a:tc>
                  <a:txBody>
                    <a:bodyPr/>
                    <a:lstStyle/>
                    <a:p>
                      <a:pPr algn="l" fontAlgn="b"/>
                      <a:r>
                        <a:rPr lang="en-IN" sz="1200" b="1" i="0" u="none" strike="noStrike" dirty="0" smtClean="0">
                          <a:solidFill>
                            <a:schemeClr val="tx1"/>
                          </a:solidFill>
                          <a:latin typeface="Arial" pitchFamily="34" charset="0"/>
                          <a:cs typeface="Arial" pitchFamily="34" charset="0"/>
                        </a:rPr>
                        <a:t>In Rs Mn</a:t>
                      </a:r>
                      <a:endParaRPr lang="en-IN" sz="1200" b="1" i="0" u="none" strike="noStrike" dirty="0">
                        <a:solidFill>
                          <a:schemeClr val="tx1"/>
                        </a:solidFill>
                        <a:latin typeface="Arial" pitchFamily="34" charset="0"/>
                        <a:cs typeface="Arial"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IN" sz="1200" b="1" i="0" u="none" strike="noStrike" dirty="0" smtClean="0">
                          <a:solidFill>
                            <a:schemeClr val="tx1"/>
                          </a:solidFill>
                          <a:latin typeface="Arial" pitchFamily="34" charset="0"/>
                          <a:cs typeface="Arial" pitchFamily="34" charset="0"/>
                        </a:rPr>
                        <a:t>FY’14</a:t>
                      </a:r>
                      <a:endParaRPr lang="en-IN" sz="1200" b="1" i="0" u="none" strike="noStrike" dirty="0">
                        <a:solidFill>
                          <a:schemeClr val="tx1"/>
                        </a:solidFill>
                        <a:latin typeface="Arial" pitchFamily="34" charset="0"/>
                        <a:cs typeface="Arial"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IN" sz="1200" b="1" i="0" u="none" strike="noStrike" dirty="0" smtClean="0">
                          <a:solidFill>
                            <a:schemeClr val="tx1"/>
                          </a:solidFill>
                          <a:latin typeface="Arial" pitchFamily="34" charset="0"/>
                          <a:cs typeface="Arial" pitchFamily="34" charset="0"/>
                        </a:rPr>
                        <a:t>YoY</a:t>
                      </a:r>
                      <a:endParaRPr lang="en-IN" sz="1200" b="1" i="0" u="none" strike="noStrike" dirty="0">
                        <a:solidFill>
                          <a:schemeClr val="tx1"/>
                        </a:solidFill>
                        <a:latin typeface="Arial" pitchFamily="34" charset="0"/>
                        <a:cs typeface="Arial"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r>
              <a:tr h="259791">
                <a:tc>
                  <a:txBody>
                    <a:bodyPr/>
                    <a:lstStyle/>
                    <a:p>
                      <a:pPr algn="l" fontAlgn="ctr"/>
                      <a:r>
                        <a:rPr lang="en-US" sz="1200" b="0" i="0" u="none" strike="noStrike" dirty="0">
                          <a:solidFill>
                            <a:srgbClr val="000000"/>
                          </a:solidFill>
                          <a:latin typeface="Arial"/>
                          <a:cs typeface="Arial"/>
                        </a:rPr>
                        <a:t>North America</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effectLst/>
                          <a:latin typeface="Arial"/>
                          <a:cs typeface="Arial"/>
                        </a:rPr>
                        <a:t>944.8</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effectLst/>
                          <a:latin typeface="Arial"/>
                          <a:cs typeface="Arial"/>
                        </a:rPr>
                        <a:t>14.0%</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31126">
                <a:tc>
                  <a:txBody>
                    <a:bodyPr/>
                    <a:lstStyle/>
                    <a:p>
                      <a:pPr algn="l" fontAlgn="ctr"/>
                      <a:r>
                        <a:rPr lang="en-US" sz="1200" b="0" i="0" u="none" strike="noStrike" dirty="0">
                          <a:solidFill>
                            <a:srgbClr val="000000"/>
                          </a:solidFill>
                          <a:latin typeface="Arial"/>
                          <a:cs typeface="Arial"/>
                        </a:rPr>
                        <a:t>Europe</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effectLst/>
                          <a:latin typeface="Arial"/>
                          <a:cs typeface="Arial"/>
                        </a:rPr>
                        <a:t>885.0</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effectLst/>
                          <a:latin typeface="Arial"/>
                          <a:cs typeface="Arial"/>
                        </a:rPr>
                        <a:t>17.6%</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62836">
                <a:tc>
                  <a:txBody>
                    <a:bodyPr/>
                    <a:lstStyle/>
                    <a:p>
                      <a:pPr algn="l" fontAlgn="ctr"/>
                      <a:r>
                        <a:rPr lang="en-US" sz="1200" b="0" i="0" u="none" strike="noStrike" dirty="0">
                          <a:solidFill>
                            <a:srgbClr val="000000"/>
                          </a:solidFill>
                          <a:latin typeface="Arial"/>
                          <a:cs typeface="Arial"/>
                        </a:rPr>
                        <a:t>ROW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effectLst/>
                          <a:latin typeface="Arial"/>
                          <a:cs typeface="Arial"/>
                        </a:rPr>
                        <a:t>53.1</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200" b="0" i="0" u="none" strike="noStrike" dirty="0" smtClean="0">
                          <a:solidFill>
                            <a:srgbClr val="000000"/>
                          </a:solidFill>
                          <a:effectLst/>
                          <a:latin typeface="Arial"/>
                          <a:cs typeface="Arial"/>
                        </a:rPr>
                        <a:t>-9.5%</a:t>
                      </a:r>
                      <a:endParaRPr lang="en-US" sz="1200" b="0" i="0" u="none" strike="noStrike" dirty="0">
                        <a:solidFill>
                          <a:srgbClr val="000000"/>
                        </a:solidFill>
                        <a:effectLst/>
                        <a:latin typeface="Arial"/>
                        <a:cs typeface="Arial"/>
                      </a:endParaRPr>
                    </a:p>
                  </a:txBody>
                  <a:tcPr marL="12700" marR="12700" marT="1270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Content Placeholder 2"/>
          <p:cNvSpPr txBox="1">
            <a:spLocks/>
          </p:cNvSpPr>
          <p:nvPr/>
        </p:nvSpPr>
        <p:spPr>
          <a:xfrm>
            <a:off x="426720" y="4478060"/>
            <a:ext cx="5547360" cy="1129364"/>
          </a:xfrm>
          <a:prstGeom prst="rect">
            <a:avLst/>
          </a:prstGeom>
          <a:solidFill>
            <a:schemeClr val="bg1">
              <a:lumMod val="95000"/>
            </a:schemeClr>
          </a:solidFill>
        </p:spPr>
        <p:txBody>
          <a:bodyPr/>
          <a:lstStyle/>
          <a:p>
            <a:pPr marL="284163" lvl="0" indent="-222250" algn="just" eaLnBrk="0" hangingPunct="0">
              <a:lnSpc>
                <a:spcPct val="120000"/>
              </a:lnSpc>
              <a:spcBef>
                <a:spcPts val="0"/>
              </a:spcBef>
              <a:spcAft>
                <a:spcPts val="600"/>
              </a:spcAft>
              <a:buSzPct val="90000"/>
              <a:buFont typeface="Wingdings" pitchFamily="2" charset="2"/>
              <a:buChar char="§"/>
              <a:defRPr/>
            </a:pPr>
            <a:r>
              <a:rPr lang="en-US" sz="1000" b="0" kern="0" dirty="0" smtClean="0">
                <a:latin typeface="Arial" pitchFamily="34" charset="0"/>
                <a:cs typeface="Arial" pitchFamily="34" charset="0"/>
              </a:rPr>
              <a:t>MPS derives majority of its revenue from North America (50% in FY'14) and Europe (47% in FY'14) </a:t>
            </a:r>
          </a:p>
          <a:p>
            <a:pPr marL="284163" lvl="0" indent="-222250" algn="just" eaLnBrk="0" hangingPunct="0">
              <a:lnSpc>
                <a:spcPct val="120000"/>
              </a:lnSpc>
              <a:spcBef>
                <a:spcPts val="0"/>
              </a:spcBef>
              <a:spcAft>
                <a:spcPts val="600"/>
              </a:spcAft>
              <a:buSzPct val="90000"/>
              <a:buFont typeface="Wingdings" pitchFamily="2" charset="2"/>
              <a:buChar char="§"/>
              <a:defRPr/>
            </a:pPr>
            <a:r>
              <a:rPr lang="en-US" sz="1000" b="0" kern="0" dirty="0" smtClean="0">
                <a:latin typeface="Arial" pitchFamily="34" charset="0"/>
                <a:cs typeface="Arial" pitchFamily="34" charset="0"/>
              </a:rPr>
              <a:t>Revenue from North America up 14.0% YoY in FY'14</a:t>
            </a:r>
          </a:p>
          <a:p>
            <a:pPr marL="284163" lvl="0" indent="-222250" algn="just" eaLnBrk="0" hangingPunct="0">
              <a:lnSpc>
                <a:spcPct val="120000"/>
              </a:lnSpc>
              <a:spcBef>
                <a:spcPts val="0"/>
              </a:spcBef>
              <a:spcAft>
                <a:spcPts val="600"/>
              </a:spcAft>
              <a:buSzPct val="90000"/>
              <a:buFont typeface="Wingdings" pitchFamily="2" charset="2"/>
              <a:buChar char="§"/>
              <a:defRPr/>
            </a:pPr>
            <a:r>
              <a:rPr lang="en-US" sz="1000" b="0" kern="0" dirty="0" smtClean="0">
                <a:latin typeface="Arial" pitchFamily="34" charset="0"/>
                <a:cs typeface="Arial" pitchFamily="34" charset="0"/>
              </a:rPr>
              <a:t>Revenue from the European market up 17.6% YoY in FY’14</a:t>
            </a:r>
            <a:endParaRPr lang="en-US" sz="1000" b="0" kern="0" dirty="0" smtClean="0">
              <a:solidFill>
                <a:srgbClr val="FF0000"/>
              </a:solidFill>
              <a:latin typeface="Arial" pitchFamily="34" charset="0"/>
              <a:cs typeface="Arial"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68989802"/>
              </p:ext>
            </p:extLst>
          </p:nvPr>
        </p:nvGraphicFramePr>
        <p:xfrm>
          <a:off x="-91924" y="1293829"/>
          <a:ext cx="4451049" cy="2656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840886992"/>
              </p:ext>
            </p:extLst>
          </p:nvPr>
        </p:nvGraphicFramePr>
        <p:xfrm>
          <a:off x="4784876" y="1293829"/>
          <a:ext cx="4451049" cy="265670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84623" y="6021792"/>
            <a:ext cx="1844225" cy="215444"/>
          </a:xfrm>
          <a:prstGeom prst="rect">
            <a:avLst/>
          </a:prstGeom>
          <a:noFill/>
        </p:spPr>
        <p:txBody>
          <a:bodyPr wrap="none" rtlCol="0">
            <a:spAutoFit/>
          </a:bodyPr>
          <a:lstStyle/>
          <a:p>
            <a:r>
              <a:rPr lang="en-US" sz="800" b="0" dirty="0" smtClean="0"/>
              <a:t>All numbers are on standalone basis</a:t>
            </a:r>
            <a:endParaRPr lang="en-US" sz="800" b="0" dirty="0"/>
          </a:p>
        </p:txBody>
      </p:sp>
    </p:spTree>
    <p:extLst>
      <p:ext uri="{BB962C8B-B14F-4D97-AF65-F5344CB8AC3E}">
        <p14:creationId xmlns:p14="http://schemas.microsoft.com/office/powerpoint/2010/main" val="3199457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47298"/>
            <a:ext cx="7495309"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sz="2000" dirty="0" smtClean="0">
                <a:solidFill>
                  <a:srgbClr val="FFFFFF"/>
                </a:solidFill>
                <a:latin typeface="Arial"/>
                <a:cs typeface="Arial"/>
              </a:rPr>
              <a:t>Buoyed by new clients &amp; deeper mining of existing clients</a:t>
            </a:r>
          </a:p>
        </p:txBody>
      </p:sp>
      <p:graphicFrame>
        <p:nvGraphicFramePr>
          <p:cNvPr id="3" name="Table 2"/>
          <p:cNvGraphicFramePr>
            <a:graphicFrameLocks noGrp="1"/>
          </p:cNvGraphicFramePr>
          <p:nvPr>
            <p:extLst>
              <p:ext uri="{D42A27DB-BD31-4B8C-83A1-F6EECF244321}">
                <p14:modId xmlns:p14="http://schemas.microsoft.com/office/powerpoint/2010/main" val="138244385"/>
              </p:ext>
            </p:extLst>
          </p:nvPr>
        </p:nvGraphicFramePr>
        <p:xfrm>
          <a:off x="478803" y="2009636"/>
          <a:ext cx="4298927" cy="806248"/>
        </p:xfrm>
        <a:graphic>
          <a:graphicData uri="http://schemas.openxmlformats.org/drawingml/2006/table">
            <a:tbl>
              <a:tblPr/>
              <a:tblGrid>
                <a:gridCol w="2512801"/>
                <a:gridCol w="893063"/>
                <a:gridCol w="893063"/>
              </a:tblGrid>
              <a:tr h="24998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Client concentration</a:t>
                      </a: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IN" sz="1200" b="1" i="0" u="none" strike="noStrike" dirty="0" smtClean="0">
                          <a:solidFill>
                            <a:schemeClr val="tx1"/>
                          </a:solidFill>
                          <a:latin typeface="Arial" pitchFamily="34" charset="0"/>
                          <a:cs typeface="Arial" pitchFamily="34" charset="0"/>
                        </a:rPr>
                        <a:t>FY'13</a:t>
                      </a:r>
                      <a:endParaRPr lang="en-IN" sz="1200" b="1" i="0" u="none" strike="noStrike" dirty="0">
                        <a:solidFill>
                          <a:schemeClr val="tx1"/>
                        </a:solidFill>
                        <a:latin typeface="Arial" pitchFamily="34" charset="0"/>
                        <a:cs typeface="Arial"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IN" sz="1200" b="1" i="0" u="none" strike="noStrike" dirty="0" smtClean="0">
                          <a:solidFill>
                            <a:schemeClr val="tx1"/>
                          </a:solidFill>
                          <a:latin typeface="Arial" pitchFamily="34" charset="0"/>
                          <a:cs typeface="Arial" pitchFamily="34" charset="0"/>
                        </a:rPr>
                        <a:t>FY'14</a:t>
                      </a:r>
                      <a:endParaRPr lang="en-IN" sz="1200" b="1" i="0" u="none" strike="noStrike" dirty="0">
                        <a:solidFill>
                          <a:schemeClr val="tx1"/>
                        </a:solidFill>
                        <a:latin typeface="Arial" pitchFamily="34" charset="0"/>
                        <a:cs typeface="Arial" pitchFamily="34" charset="0"/>
                      </a:endParaRPr>
                    </a:p>
                  </a:txBody>
                  <a:tcPr marL="9525" marR="9525" marT="9525"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noFill/>
                  </a:tcPr>
                </a:tc>
              </a:tr>
              <a:tr h="278132">
                <a:tc>
                  <a:txBody>
                    <a:bodyPr/>
                    <a:lstStyle/>
                    <a:p>
                      <a:pPr algn="l" fontAlgn="ctr"/>
                      <a:r>
                        <a:rPr lang="en-US" sz="1200" b="0" i="0" u="none" strike="noStrike" dirty="0" smtClean="0">
                          <a:solidFill>
                            <a:srgbClr val="000000"/>
                          </a:solidFill>
                          <a:latin typeface="Arial" pitchFamily="34" charset="0"/>
                          <a:cs typeface="Arial" pitchFamily="34" charset="0"/>
                        </a:rPr>
                        <a:t>Revenue % from Top 5 clients</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latin typeface="Arial" pitchFamily="34" charset="0"/>
                          <a:cs typeface="Arial" pitchFamily="34" charset="0"/>
                        </a:rPr>
                        <a:t>55%</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latin typeface="Arial" pitchFamily="34" charset="0"/>
                          <a:cs typeface="Arial" pitchFamily="34" charset="0"/>
                        </a:rPr>
                        <a:t>57%</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A40000"/>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78132">
                <a:tc>
                  <a:txBody>
                    <a:bodyPr/>
                    <a:lstStyle/>
                    <a:p>
                      <a:pPr algn="l" fontAlgn="ctr"/>
                      <a:r>
                        <a:rPr lang="en-US" sz="1200" b="0" i="0" u="none" strike="noStrike" dirty="0" smtClean="0">
                          <a:solidFill>
                            <a:srgbClr val="000000"/>
                          </a:solidFill>
                          <a:latin typeface="Arial" pitchFamily="34" charset="0"/>
                          <a:cs typeface="Arial" pitchFamily="34" charset="0"/>
                        </a:rPr>
                        <a:t>Revenue % from Top 10 clients</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latin typeface="Arial" pitchFamily="34" charset="0"/>
                          <a:cs typeface="Arial" pitchFamily="34" charset="0"/>
                        </a:rPr>
                        <a:t>72%</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200" b="0" i="0" u="none" strike="noStrike" dirty="0" smtClean="0">
                          <a:solidFill>
                            <a:srgbClr val="000000"/>
                          </a:solidFill>
                          <a:latin typeface="Arial" pitchFamily="34" charset="0"/>
                          <a:cs typeface="Arial" pitchFamily="34" charset="0"/>
                        </a:rPr>
                        <a:t>75%</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rgbClr val="A4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Content Placeholder 2"/>
          <p:cNvSpPr txBox="1">
            <a:spLocks/>
          </p:cNvSpPr>
          <p:nvPr/>
        </p:nvSpPr>
        <p:spPr>
          <a:xfrm>
            <a:off x="269206" y="3386013"/>
            <a:ext cx="7724520" cy="1451918"/>
          </a:xfrm>
          <a:prstGeom prst="rect">
            <a:avLst/>
          </a:prstGeom>
        </p:spPr>
        <p:txBody>
          <a:bodyPr/>
          <a:lstStyle/>
          <a:p>
            <a:pPr marL="284163" lvl="0" indent="-222250" algn="just" eaLnBrk="0" hangingPunct="0">
              <a:lnSpc>
                <a:spcPct val="120000"/>
              </a:lnSpc>
              <a:spcBef>
                <a:spcPts val="0"/>
              </a:spcBef>
              <a:spcAft>
                <a:spcPts val="600"/>
              </a:spcAft>
              <a:buSzPct val="90000"/>
              <a:buFont typeface="Wingdings" pitchFamily="2" charset="2"/>
              <a:buChar char="§"/>
              <a:defRPr/>
            </a:pPr>
            <a:r>
              <a:rPr lang="en-US" sz="1000" b="0" kern="0" dirty="0" smtClean="0">
                <a:latin typeface="Arial" pitchFamily="34" charset="0"/>
                <a:cs typeface="Arial" pitchFamily="34" charset="0"/>
              </a:rPr>
              <a:t>MPS has been a trusted vendor for publishing groups across the globe including Elsevier, Nature Publishing Group, McGraw Hill, Wiley </a:t>
            </a:r>
            <a:r>
              <a:rPr lang="en-US" sz="1000" b="0" kern="0" dirty="0" smtClean="0">
                <a:solidFill>
                  <a:srgbClr val="000000"/>
                </a:solidFill>
                <a:latin typeface="Arial" pitchFamily="34" charset="0"/>
                <a:cs typeface="Arial" pitchFamily="34" charset="0"/>
              </a:rPr>
              <a:t>and Cengage Learning. During FY'14, revenue share of top 10 clients aggregated 75% and top 5 clients aggregated 57%. </a:t>
            </a:r>
          </a:p>
          <a:p>
            <a:pPr marL="284163" lvl="0" indent="-222250" algn="just" eaLnBrk="0" hangingPunct="0">
              <a:lnSpc>
                <a:spcPct val="120000"/>
              </a:lnSpc>
              <a:spcBef>
                <a:spcPts val="0"/>
              </a:spcBef>
              <a:spcAft>
                <a:spcPts val="600"/>
              </a:spcAft>
              <a:buSzPct val="90000"/>
              <a:buFont typeface="Wingdings" pitchFamily="2" charset="2"/>
              <a:buChar char="§"/>
              <a:defRPr/>
            </a:pPr>
            <a:r>
              <a:rPr lang="en-US" sz="1000" b="0" kern="0" dirty="0" smtClean="0">
                <a:solidFill>
                  <a:srgbClr val="000000"/>
                </a:solidFill>
                <a:latin typeface="Arial" pitchFamily="34" charset="0"/>
                <a:cs typeface="Arial" pitchFamily="34" charset="0"/>
              </a:rPr>
              <a:t>Total number of clients as on 31</a:t>
            </a:r>
            <a:r>
              <a:rPr lang="en-US" sz="1000" b="0" kern="0" baseline="30000" dirty="0" smtClean="0">
                <a:solidFill>
                  <a:srgbClr val="000000"/>
                </a:solidFill>
                <a:latin typeface="Arial" pitchFamily="34" charset="0"/>
                <a:cs typeface="Arial" pitchFamily="34" charset="0"/>
              </a:rPr>
              <a:t>st</a:t>
            </a:r>
            <a:r>
              <a:rPr lang="en-US" sz="1000" b="0" kern="0" dirty="0" smtClean="0">
                <a:solidFill>
                  <a:srgbClr val="000000"/>
                </a:solidFill>
                <a:latin typeface="Arial" pitchFamily="34" charset="0"/>
                <a:cs typeface="Arial" pitchFamily="34" charset="0"/>
              </a:rPr>
              <a:t> March’14 at </a:t>
            </a:r>
            <a:r>
              <a:rPr lang="en-US" sz="1000" kern="0" dirty="0" smtClean="0">
                <a:latin typeface="Arial" pitchFamily="34" charset="0"/>
                <a:cs typeface="Arial" pitchFamily="34" charset="0"/>
              </a:rPr>
              <a:t>70 </a:t>
            </a:r>
            <a:r>
              <a:rPr lang="en-US" sz="1000" b="0" kern="0" dirty="0" smtClean="0">
                <a:latin typeface="Arial" pitchFamily="34" charset="0"/>
                <a:cs typeface="Arial" pitchFamily="34" charset="0"/>
              </a:rPr>
              <a:t>as compared to 60 on 31</a:t>
            </a:r>
            <a:r>
              <a:rPr lang="en-US" sz="1000" b="0" kern="0" baseline="30000" dirty="0" smtClean="0">
                <a:latin typeface="Arial" pitchFamily="34" charset="0"/>
                <a:cs typeface="Arial" pitchFamily="34" charset="0"/>
              </a:rPr>
              <a:t>st</a:t>
            </a:r>
            <a:r>
              <a:rPr lang="en-US" sz="1000" b="0" kern="0" dirty="0" smtClean="0">
                <a:latin typeface="Arial" pitchFamily="34" charset="0"/>
                <a:cs typeface="Arial" pitchFamily="34" charset="0"/>
              </a:rPr>
              <a:t> March’13</a:t>
            </a:r>
          </a:p>
        </p:txBody>
      </p:sp>
      <p:sp>
        <p:nvSpPr>
          <p:cNvPr id="6" name="Rectangle 5"/>
          <p:cNvSpPr/>
          <p:nvPr/>
        </p:nvSpPr>
        <p:spPr>
          <a:xfrm>
            <a:off x="409637" y="1052316"/>
            <a:ext cx="2880320" cy="292388"/>
          </a:xfrm>
          <a:prstGeom prst="rect">
            <a:avLst/>
          </a:prstGeom>
          <a:noFill/>
          <a:ln w="19050">
            <a:solidFill>
              <a:srgbClr val="A40000"/>
            </a:solidFill>
          </a:ln>
        </p:spPr>
        <p:txBody>
          <a:bodyPr wrap="square" rtlCol="0">
            <a:spAutoFit/>
          </a:bodyPr>
          <a:lstStyle/>
          <a:p>
            <a:pPr algn="ctr"/>
            <a:r>
              <a:rPr lang="en-US" sz="1300" dirty="0" smtClean="0">
                <a:latin typeface="Arial" pitchFamily="34" charset="0"/>
                <a:cs typeface="Arial" pitchFamily="34" charset="0"/>
              </a:rPr>
              <a:t>Client Details</a:t>
            </a:r>
          </a:p>
        </p:txBody>
      </p:sp>
      <p:sp>
        <p:nvSpPr>
          <p:cNvPr id="8" name="TextBox 7"/>
          <p:cNvSpPr txBox="1"/>
          <p:nvPr/>
        </p:nvSpPr>
        <p:spPr>
          <a:xfrm>
            <a:off x="284623" y="6021792"/>
            <a:ext cx="1844225" cy="215444"/>
          </a:xfrm>
          <a:prstGeom prst="rect">
            <a:avLst/>
          </a:prstGeom>
          <a:noFill/>
        </p:spPr>
        <p:txBody>
          <a:bodyPr wrap="none" rtlCol="0">
            <a:spAutoFit/>
          </a:bodyPr>
          <a:lstStyle/>
          <a:p>
            <a:r>
              <a:rPr lang="en-US" sz="800" b="0" dirty="0" smtClean="0"/>
              <a:t>All numbers are on standalone basis</a:t>
            </a:r>
            <a:endParaRPr lang="en-US" sz="8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47298"/>
            <a:ext cx="6592957" cy="613258"/>
          </a:xfrm>
          <a:prstGeom prst="rect">
            <a:avLst/>
          </a:prstGeom>
        </p:spPr>
        <p:txBody>
          <a:bodyPr/>
          <a:lstStyle>
            <a:lvl1pPr algn="l" rtl="0" eaLnBrk="0" fontAlgn="base" hangingPunct="0">
              <a:spcBef>
                <a:spcPct val="0"/>
              </a:spcBef>
              <a:spcAft>
                <a:spcPct val="0"/>
              </a:spcAft>
              <a:defRPr lang="en-US" sz="2200" b="1" dirty="0">
                <a:solidFill>
                  <a:schemeClr val="bg1"/>
                </a:solidFill>
                <a:latin typeface="+mj-lt"/>
                <a:ea typeface="+mj-ea"/>
                <a:cs typeface="+mj-cs"/>
              </a:defRPr>
            </a:lvl1pPr>
            <a:lvl2pPr algn="l" rtl="0" eaLnBrk="0" fontAlgn="base" hangingPunct="0">
              <a:spcBef>
                <a:spcPct val="0"/>
              </a:spcBef>
              <a:spcAft>
                <a:spcPct val="0"/>
              </a:spcAft>
              <a:defRPr sz="2200" b="1">
                <a:solidFill>
                  <a:schemeClr val="bg2"/>
                </a:solidFill>
                <a:latin typeface="Candara" pitchFamily="34" charset="0"/>
                <a:cs typeface="Arial" charset="0"/>
              </a:defRPr>
            </a:lvl2pPr>
            <a:lvl3pPr algn="l" rtl="0" eaLnBrk="0" fontAlgn="base" hangingPunct="0">
              <a:spcBef>
                <a:spcPct val="0"/>
              </a:spcBef>
              <a:spcAft>
                <a:spcPct val="0"/>
              </a:spcAft>
              <a:defRPr sz="2200" b="1">
                <a:solidFill>
                  <a:schemeClr val="bg2"/>
                </a:solidFill>
                <a:latin typeface="Candara" pitchFamily="34" charset="0"/>
                <a:cs typeface="Arial" charset="0"/>
              </a:defRPr>
            </a:lvl3pPr>
            <a:lvl4pPr algn="l" rtl="0" eaLnBrk="0" fontAlgn="base" hangingPunct="0">
              <a:spcBef>
                <a:spcPct val="0"/>
              </a:spcBef>
              <a:spcAft>
                <a:spcPct val="0"/>
              </a:spcAft>
              <a:defRPr sz="2200" b="1">
                <a:solidFill>
                  <a:schemeClr val="bg2"/>
                </a:solidFill>
                <a:latin typeface="Candara" pitchFamily="34" charset="0"/>
                <a:cs typeface="Arial" charset="0"/>
              </a:defRPr>
            </a:lvl4pPr>
            <a:lvl5pPr algn="l" rtl="0" eaLnBrk="0" fontAlgn="base" hangingPunct="0">
              <a:spcBef>
                <a:spcPct val="0"/>
              </a:spcBef>
              <a:spcAft>
                <a:spcPct val="0"/>
              </a:spcAft>
              <a:defRPr sz="2200" b="1">
                <a:solidFill>
                  <a:schemeClr val="bg2"/>
                </a:solidFill>
                <a:latin typeface="Candara" pitchFamily="34" charset="0"/>
                <a:cs typeface="Arial" charset="0"/>
              </a:defRPr>
            </a:lvl5pPr>
            <a:lvl6pPr marL="457200" algn="l" rtl="0" fontAlgn="base">
              <a:spcBef>
                <a:spcPct val="0"/>
              </a:spcBef>
              <a:spcAft>
                <a:spcPct val="0"/>
              </a:spcAft>
              <a:defRPr sz="3200" b="1">
                <a:solidFill>
                  <a:srgbClr val="C6BFB9"/>
                </a:solidFill>
                <a:latin typeface="Arial" charset="0"/>
                <a:cs typeface="Arial" charset="0"/>
              </a:defRPr>
            </a:lvl6pPr>
            <a:lvl7pPr marL="914400" algn="l" rtl="0" fontAlgn="base">
              <a:spcBef>
                <a:spcPct val="0"/>
              </a:spcBef>
              <a:spcAft>
                <a:spcPct val="0"/>
              </a:spcAft>
              <a:defRPr sz="3200" b="1">
                <a:solidFill>
                  <a:srgbClr val="C6BFB9"/>
                </a:solidFill>
                <a:latin typeface="Arial" charset="0"/>
                <a:cs typeface="Arial" charset="0"/>
              </a:defRPr>
            </a:lvl7pPr>
            <a:lvl8pPr marL="1371600" algn="l" rtl="0" fontAlgn="base">
              <a:spcBef>
                <a:spcPct val="0"/>
              </a:spcBef>
              <a:spcAft>
                <a:spcPct val="0"/>
              </a:spcAft>
              <a:defRPr sz="3200" b="1">
                <a:solidFill>
                  <a:srgbClr val="C6BFB9"/>
                </a:solidFill>
                <a:latin typeface="Arial" charset="0"/>
                <a:cs typeface="Arial" charset="0"/>
              </a:defRPr>
            </a:lvl8pPr>
            <a:lvl9pPr marL="1828800" algn="l" rtl="0" fontAlgn="base">
              <a:spcBef>
                <a:spcPct val="0"/>
              </a:spcBef>
              <a:spcAft>
                <a:spcPct val="0"/>
              </a:spcAft>
              <a:defRPr sz="3200" b="1">
                <a:solidFill>
                  <a:srgbClr val="C6BFB9"/>
                </a:solidFill>
                <a:latin typeface="Arial" charset="0"/>
                <a:cs typeface="Arial" charset="0"/>
              </a:defRPr>
            </a:lvl9pPr>
          </a:lstStyle>
          <a:p>
            <a:pPr>
              <a:defRPr/>
            </a:pPr>
            <a:r>
              <a:rPr lang="en-IN" sz="2000" dirty="0" smtClean="0">
                <a:solidFill>
                  <a:srgbClr val="FFFFFF"/>
                </a:solidFill>
                <a:latin typeface="Arial"/>
                <a:cs typeface="Arial"/>
              </a:rPr>
              <a:t>Through a profitable model spanning geographies</a:t>
            </a:r>
            <a:endParaRPr sz="2000" dirty="0" smtClean="0">
              <a:solidFill>
                <a:srgbClr val="FFFFFF"/>
              </a:solidFill>
              <a:latin typeface="Arial"/>
              <a:cs typeface="Arial"/>
            </a:endParaRPr>
          </a:p>
        </p:txBody>
      </p:sp>
      <p:sp>
        <p:nvSpPr>
          <p:cNvPr id="5" name="Content Placeholder 2"/>
          <p:cNvSpPr txBox="1">
            <a:spLocks/>
          </p:cNvSpPr>
          <p:nvPr/>
        </p:nvSpPr>
        <p:spPr>
          <a:xfrm>
            <a:off x="243759" y="1660834"/>
            <a:ext cx="8476738" cy="1451918"/>
          </a:xfrm>
          <a:prstGeom prst="rect">
            <a:avLst/>
          </a:prstGeom>
        </p:spPr>
        <p:txBody>
          <a:bodyPr/>
          <a:lstStyle/>
          <a:p>
            <a:pPr marL="284163" lvl="0" indent="-222250" eaLnBrk="0" hangingPunct="0">
              <a:lnSpc>
                <a:spcPct val="200000"/>
              </a:lnSpc>
              <a:spcBef>
                <a:spcPct val="20000"/>
              </a:spcBef>
              <a:buSzPct val="90000"/>
              <a:buFont typeface="Wingdings" pitchFamily="2" charset="2"/>
              <a:buChar char="§"/>
              <a:defRPr/>
            </a:pPr>
            <a:r>
              <a:rPr lang="en-US" sz="1000" b="0" kern="0" dirty="0" smtClean="0">
                <a:latin typeface="Arial" pitchFamily="34" charset="0"/>
                <a:cs typeface="Arial" pitchFamily="34" charset="0"/>
              </a:rPr>
              <a:t>Total Manpower as on 31</a:t>
            </a:r>
            <a:r>
              <a:rPr lang="en-US" sz="1000" b="0" kern="0" baseline="30000" dirty="0" smtClean="0">
                <a:latin typeface="Arial" pitchFamily="34" charset="0"/>
                <a:cs typeface="Arial" pitchFamily="34" charset="0"/>
              </a:rPr>
              <a:t>st</a:t>
            </a:r>
            <a:r>
              <a:rPr lang="en-US" sz="1000" b="0" kern="0" dirty="0" smtClean="0">
                <a:latin typeface="Arial" pitchFamily="34" charset="0"/>
                <a:cs typeface="Arial" pitchFamily="34" charset="0"/>
              </a:rPr>
              <a:t> March’14: </a:t>
            </a:r>
            <a:r>
              <a:rPr lang="en-US" sz="1000" kern="0" dirty="0" smtClean="0">
                <a:latin typeface="Arial" pitchFamily="34" charset="0"/>
                <a:cs typeface="Arial" pitchFamily="34" charset="0"/>
              </a:rPr>
              <a:t>2,737</a:t>
            </a:r>
          </a:p>
          <a:p>
            <a:pPr marL="284163" lvl="0" indent="-222250" eaLnBrk="0" hangingPunct="0">
              <a:lnSpc>
                <a:spcPct val="200000"/>
              </a:lnSpc>
              <a:spcBef>
                <a:spcPct val="20000"/>
              </a:spcBef>
              <a:buSzPct val="90000"/>
              <a:buFont typeface="Wingdings" pitchFamily="2" charset="2"/>
              <a:buChar char="§"/>
              <a:defRPr/>
            </a:pPr>
            <a:r>
              <a:rPr lang="en-US" sz="1000" b="0" kern="0" dirty="0" smtClean="0">
                <a:latin typeface="Arial" pitchFamily="34" charset="0"/>
                <a:cs typeface="Arial" pitchFamily="34" charset="0"/>
              </a:rPr>
              <a:t>7 production facilities: Bangalore (1), Chennai (1), Gurgaon (1), Delhi (1), Dehradun (1), Noida (1) and Portland (1)</a:t>
            </a:r>
          </a:p>
          <a:p>
            <a:pPr marL="284163" lvl="0" indent="-222250" eaLnBrk="0" hangingPunct="0">
              <a:lnSpc>
                <a:spcPct val="200000"/>
              </a:lnSpc>
              <a:spcBef>
                <a:spcPct val="20000"/>
              </a:spcBef>
              <a:buSzPct val="90000"/>
              <a:buFont typeface="Wingdings" pitchFamily="2" charset="2"/>
              <a:buChar char="§"/>
              <a:defRPr/>
            </a:pPr>
            <a:r>
              <a:rPr lang="en-US" sz="1000" b="0" kern="0" dirty="0" smtClean="0">
                <a:latin typeface="Arial" pitchFamily="34" charset="0"/>
                <a:cs typeface="Arial" pitchFamily="34" charset="0"/>
              </a:rPr>
              <a:t>1 facility of subsidiary: Florida, USA. </a:t>
            </a:r>
          </a:p>
          <a:p>
            <a:pPr marL="284163" lvl="0" indent="-222250" eaLnBrk="0" hangingPunct="0">
              <a:lnSpc>
                <a:spcPct val="200000"/>
              </a:lnSpc>
              <a:spcBef>
                <a:spcPct val="20000"/>
              </a:spcBef>
              <a:buSzPct val="90000"/>
              <a:buFont typeface="Wingdings" pitchFamily="2" charset="2"/>
              <a:buChar char="§"/>
              <a:defRPr/>
            </a:pPr>
            <a:r>
              <a:rPr lang="en-US" sz="1000" b="0" kern="0" dirty="0" smtClean="0">
                <a:latin typeface="Arial" pitchFamily="34" charset="0"/>
                <a:cs typeface="Arial" pitchFamily="34" charset="0"/>
              </a:rPr>
              <a:t>Corporate and sales &amp; marketing office at Noida</a:t>
            </a:r>
          </a:p>
          <a:p>
            <a:pPr marL="284163" lvl="0" indent="-222250" eaLnBrk="0" hangingPunct="0">
              <a:lnSpc>
                <a:spcPct val="200000"/>
              </a:lnSpc>
              <a:spcBef>
                <a:spcPct val="20000"/>
              </a:spcBef>
              <a:buSzPct val="90000"/>
              <a:buFont typeface="Wingdings" pitchFamily="2" charset="2"/>
              <a:buChar char="§"/>
              <a:defRPr/>
            </a:pPr>
            <a:r>
              <a:rPr lang="en-US" sz="1000" b="0" kern="0" dirty="0" smtClean="0">
                <a:latin typeface="Arial" pitchFamily="34" charset="0"/>
                <a:cs typeface="Arial" pitchFamily="34" charset="0"/>
              </a:rPr>
              <a:t>Sales force in US and UK </a:t>
            </a:r>
            <a:endParaRPr lang="en-US" sz="1000" b="0" kern="0" dirty="0" smtClean="0">
              <a:solidFill>
                <a:srgbClr val="FF0000"/>
              </a:solidFill>
              <a:latin typeface="Arial" pitchFamily="34" charset="0"/>
              <a:cs typeface="Arial" pitchFamily="34" charset="0"/>
            </a:endParaRPr>
          </a:p>
        </p:txBody>
      </p:sp>
      <p:sp>
        <p:nvSpPr>
          <p:cNvPr id="7" name="Rectangle 6"/>
          <p:cNvSpPr/>
          <p:nvPr/>
        </p:nvSpPr>
        <p:spPr>
          <a:xfrm>
            <a:off x="335169" y="1095957"/>
            <a:ext cx="2880320" cy="292388"/>
          </a:xfrm>
          <a:prstGeom prst="rect">
            <a:avLst/>
          </a:prstGeom>
          <a:noFill/>
          <a:ln w="19050">
            <a:solidFill>
              <a:srgbClr val="A40000"/>
            </a:solidFill>
          </a:ln>
        </p:spPr>
        <p:txBody>
          <a:bodyPr wrap="square" rtlCol="0">
            <a:spAutoFit/>
          </a:bodyPr>
          <a:lstStyle/>
          <a:p>
            <a:pPr algn="ctr"/>
            <a:r>
              <a:rPr lang="en-US" sz="1300" dirty="0" smtClean="0">
                <a:latin typeface="Arial" pitchFamily="34" charset="0"/>
                <a:cs typeface="Arial" pitchFamily="34" charset="0"/>
              </a:rPr>
              <a:t>Manpower &amp; Facilities</a:t>
            </a:r>
          </a:p>
        </p:txBody>
      </p:sp>
      <p:sp>
        <p:nvSpPr>
          <p:cNvPr id="8" name="TextBox 7"/>
          <p:cNvSpPr txBox="1"/>
          <p:nvPr/>
        </p:nvSpPr>
        <p:spPr>
          <a:xfrm>
            <a:off x="284623" y="6021792"/>
            <a:ext cx="1844225" cy="215444"/>
          </a:xfrm>
          <a:prstGeom prst="rect">
            <a:avLst/>
          </a:prstGeom>
          <a:noFill/>
        </p:spPr>
        <p:txBody>
          <a:bodyPr wrap="none" rtlCol="0">
            <a:spAutoFit/>
          </a:bodyPr>
          <a:lstStyle/>
          <a:p>
            <a:r>
              <a:rPr lang="en-US" sz="800" b="0" dirty="0" smtClean="0"/>
              <a:t>All numbers are on standalone basis</a:t>
            </a:r>
            <a:endParaRPr lang="en-US" sz="800" b="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livery Team&amp;quot;&quot;/&gt;&lt;property id=&quot;20307&quot; value=&quot;302&quot;/&gt;&lt;/object&gt;&lt;object type=&quot;3&quot; unique_id=&quot;10005&quot;&gt;&lt;property id=&quot;20148&quot; value=&quot;5&quot;/&gt;&lt;property id=&quot;20300&quot; value=&quot;Slide 2 - &amp;quot;Delivery Structure&amp;quot;&quot;/&gt;&lt;property id=&quot;20307&quot; value=&quot;303&quot;/&gt;&lt;/object&gt;&lt;object type=&quot;3&quot; unique_id=&quot;10006&quot;&gt;&lt;property id=&quot;20148&quot; value=&quot;5&quot;/&gt;&lt;property id=&quot;20300&quot; value=&quot;Slide 3 - &amp;quot;Structure&amp;quot;&quot;/&gt;&lt;property id=&quot;20307&quot; value=&quot;304&quot;/&gt;&lt;/object&gt;&lt;object type=&quot;3&quot; unique_id=&quot;10007&quot;&gt;&lt;property id=&quot;20148&quot; value=&quot;5&quot;/&gt;&lt;property id=&quot;20300&quot; value=&quot;Slide 4 - &amp;quot;Verticals&amp;quot;&quot;/&gt;&lt;property id=&quot;20307&quot; value=&quot;305&quot;/&gt;&lt;/object&gt;&lt;object type=&quot;3&quot; unique_id=&quot;10008&quot;&gt;&lt;property id=&quot;20148&quot; value=&quot;5&quot;/&gt;&lt;property id=&quot;20300&quot; value=&quot;Slide 5 - &amp;quot;Functional Layer&amp;quot;&quot;/&gt;&lt;property id=&quot;20307&quot; value=&quot;306&quot;/&gt;&lt;/object&gt;&lt;object type=&quot;3&quot; unique_id=&quot;10009&quot;&gt;&lt;property id=&quot;20148&quot; value=&quot;5&quot;/&gt;&lt;property id=&quot;20300&quot; value=&quot;Slide 6 - &amp;quot;Interaction Between Entities&amp;quot;&quot;/&gt;&lt;property id=&quot;20307&quot; value=&quot;307&quot;/&gt;&lt;/object&gt;&lt;object type=&quot;3&quot; unique_id=&quot;10010&quot;&gt;&lt;property id=&quot;20148&quot; value=&quot;5&quot;/&gt;&lt;property id=&quot;20300&quot; value=&quot;Slide 7 - &amp;quot;Focus Areas for 2010&amp;quot;&quot;/&gt;&lt;property id=&quot;20307&quot; value=&quot;309&quot;/&gt;&lt;/object&gt;&lt;object type=&quot;3&quot; unique_id=&quot;10011&quot;&gt;&lt;property id=&quot;20148&quot; value=&quot;5&quot;/&gt;&lt;property id=&quot;20300&quot; value=&quot;Slide 8 - &amp;quot;Focus Areas - Mobile&amp;quot;&quot;/&gt;&lt;property id=&quot;20307&quot; value=&quot;311&quot;/&gt;&lt;/object&gt;&lt;object type=&quot;3&quot; unique_id=&quot;10012&quot;&gt;&lt;property id=&quot;20148&quot; value=&quot;5&quot;/&gt;&lt;property id=&quot;20300&quot; value=&quot;Slide 9 - &amp;quot;Focus Areas – DRM &amp;quot;&quot;/&gt;&lt;property id=&quot;20307&quot; value=&quot;312&quot;/&gt;&lt;/object&gt;&lt;object type=&quot;3&quot; unique_id=&quot;10013&quot;&gt;&lt;property id=&quot;20148&quot; value=&quot;5&quot;/&gt;&lt;property id=&quot;20300&quot; value=&quot;Slide 10 - &amp;quot;Focus Areas – Learning Technologies &amp;quot;&quot;/&gt;&lt;property id=&quot;20307&quot; value=&quot;313&quot;/&gt;&lt;/object&gt;&lt;object type=&quot;3&quot; unique_id=&quot;10014&quot;&gt;&lt;property id=&quot;20148&quot; value=&quot;5&quot;/&gt;&lt;property id=&quot;20300&quot; value=&quot;Slide 11 - &amp;quot;Programming Team Structure&amp;quot;&quot;/&gt;&lt;property id=&quot;20307&quot; value=&quot;315&quot;/&gt;&lt;/object&gt;&lt;object type=&quot;3&quot; unique_id=&quot;10015&quot;&gt;&lt;property id=&quot;20148&quot; value=&quot;5&quot;/&gt;&lt;property id=&quot;20300&quot; value=&quot;Slide 12 - &amp;quot;Focus Areas – 3D Services &amp;quot;&quot;/&gt;&lt;property id=&quot;20307&quot; value=&quot;314&quot;/&gt;&lt;/object&gt;&lt;object type=&quot;3&quot; unique_id=&quot;10016&quot;&gt;&lt;property id=&quot;20148&quot; value=&quot;5&quot;/&gt;&lt;property id=&quot;20300&quot; value=&quot;Slide 13 - &amp;quot;Design Team Structure&amp;quot;&quot;/&gt;&lt;property id=&quot;20307&quot; value=&quot;310&quot;/&gt;&lt;/object&gt;&lt;/object&gt;&lt;/object&gt;&lt;/database&gt;"/>
  <p:tag name="SECTOMILLISECCONVERTED" val="1"/>
</p:tagLst>
</file>

<file path=ppt/theme/theme1.xml><?xml version="1.0" encoding="utf-8"?>
<a:theme xmlns:a="http://schemas.openxmlformats.org/drawingml/2006/main" name="Custom Design">
  <a:themeElements>
    <a:clrScheme name="MPS">
      <a:dk1>
        <a:sysClr val="windowText" lastClr="000000"/>
      </a:dk1>
      <a:lt1>
        <a:sysClr val="window" lastClr="FFFFFF"/>
      </a:lt1>
      <a:dk2>
        <a:srgbClr val="1F497D"/>
      </a:dk2>
      <a:lt2>
        <a:srgbClr val="EEECE1"/>
      </a:lt2>
      <a:accent1>
        <a:srgbClr val="F79646"/>
      </a:accent1>
      <a:accent2>
        <a:srgbClr val="C0504D"/>
      </a:accent2>
      <a:accent3>
        <a:srgbClr val="9BBB59"/>
      </a:accent3>
      <a:accent4>
        <a:srgbClr val="4BACC6"/>
      </a:accent4>
      <a:accent5>
        <a:srgbClr val="8064A2"/>
      </a:accent5>
      <a:accent6>
        <a:srgbClr val="800080"/>
      </a:accent6>
      <a:hlink>
        <a:srgbClr val="C00000"/>
      </a:hlink>
      <a:folHlink>
        <a:srgbClr val="C0504D"/>
      </a:folHlink>
    </a:clrScheme>
    <a:fontScheme name="MP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D9682EDE7DBF4D8DDB26AF1523C3A4" ma:contentTypeVersion="2" ma:contentTypeDescription="Create a new document." ma:contentTypeScope="" ma:versionID="af57651a1e3db3766e9e533327ce24a6">
  <xsd:schema xmlns:xsd="http://www.w3.org/2001/XMLSchema" xmlns:p="http://schemas.microsoft.com/office/2006/metadata/properties" xmlns:ns2="25560a69-68ef-4268-a3f6-7929077bc8d4" targetNamespace="http://schemas.microsoft.com/office/2006/metadata/properties" ma:root="true" ma:fieldsID="96549df6bc59c63847b13e458aa6a6f8" ns2:_="">
    <xsd:import namespace="25560a69-68ef-4268-a3f6-7929077bc8d4"/>
    <xsd:element name="properties">
      <xsd:complexType>
        <xsd:sequence>
          <xsd:element name="documentManagement">
            <xsd:complexType>
              <xsd:all>
                <xsd:element ref="ns2:Category" minOccurs="0"/>
                <xsd:element ref="ns2:SubCategory" minOccurs="0"/>
              </xsd:all>
            </xsd:complexType>
          </xsd:element>
        </xsd:sequence>
      </xsd:complexType>
    </xsd:element>
  </xsd:schema>
  <xsd:schema xmlns:xsd="http://www.w3.org/2001/XMLSchema" xmlns:dms="http://schemas.microsoft.com/office/2006/documentManagement/types" targetNamespace="25560a69-68ef-4268-a3f6-7929077bc8d4" elementFormDefault="qualified">
    <xsd:import namespace="http://schemas.microsoft.com/office/2006/documentManagement/types"/>
    <xsd:element name="Category" ma:index="8" nillable="true" ma:displayName="Category" ma:default="--" ma:description="Category" ma:format="Dropdown" ma:internalName="Category">
      <xsd:simpleType>
        <xsd:union memberTypes="dms:Text">
          <xsd:simpleType>
            <xsd:restriction base="dms:Choice">
              <xsd:enumeration value="Case Studies"/>
              <xsd:enumeration value="One-sheeters"/>
              <xsd:enumeration value="Corporate Presentation"/>
              <xsd:enumeration value="Misc"/>
              <xsd:enumeration value="--"/>
            </xsd:restriction>
          </xsd:simpleType>
        </xsd:union>
      </xsd:simpleType>
    </xsd:element>
    <xsd:element name="SubCategory" ma:index="9" nillable="true" ma:displayName="SubCategory" ma:default="Print-ready PDFs" ma:format="Dropdown" ma:internalName="SubCategory">
      <xsd:simpleType>
        <xsd:union memberTypes="dms:Text">
          <xsd:simpleType>
            <xsd:restriction base="dms:Choice">
              <xsd:enumeration value="Print-ready PDFs"/>
              <xsd:enumeration value="On-screen display onl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ubCategory xmlns="25560a69-68ef-4268-a3f6-7929077bc8d4">Corp-Presentation</SubCategory>
    <Category xmlns="25560a69-68ef-4268-a3f6-7929077bc8d4">Corporate Presentation</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C73E1-1B30-46F8-922C-5DE3A793C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560a69-68ef-4268-a3f6-7929077bc8d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D23B9E4-EDBC-4308-A23E-D69E14650431}">
  <ds:schemaRef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25560a69-68ef-4268-a3f6-7929077bc8d4"/>
  </ds:schemaRefs>
</ds:datastoreItem>
</file>

<file path=customXml/itemProps3.xml><?xml version="1.0" encoding="utf-8"?>
<ds:datastoreItem xmlns:ds="http://schemas.openxmlformats.org/officeDocument/2006/customXml" ds:itemID="{9D0C476A-EB09-4F9E-B8F0-C85C07E5E9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20489</TotalTime>
  <Words>2211</Words>
  <Application>Microsoft Office PowerPoint</Application>
  <PresentationFormat>On-screen Show (4:3)</PresentationFormat>
  <Paragraphs>632</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Calibri</vt:lpstr>
      <vt:lpstr>Candara</vt:lpstr>
      <vt:lpstr>Frutiger</vt:lpstr>
      <vt:lpstr>Lucida Grande</vt:lpstr>
      <vt:lpstr>Trebuchet MS</vt:lpstr>
      <vt:lpstr>Wingdings</vt:lpstr>
      <vt:lpstr>Custom Design</vt:lpstr>
      <vt:lpstr>PowerPoint Presentation</vt:lpstr>
      <vt:lpstr>Safe Harbor</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publishing services company</vt:lpstr>
      <vt:lpstr>PowerPoint Presentation</vt:lpstr>
      <vt:lpstr>PowerPoint Presentation</vt:lpstr>
      <vt:lpstr>Strong traditional + digital offerings</vt:lpstr>
      <vt:lpstr>Business transformation under new management</vt:lpstr>
      <vt:lpstr>Marquee client portfolio</vt:lpstr>
      <vt:lpstr>Growth Strategy: Organic + Inorganic</vt:lpstr>
      <vt:lpstr>PowerPoint Presentation</vt:lpstr>
      <vt:lpstr>Income statement – Q4 and FY’14 </vt:lpstr>
      <vt:lpstr>Balance Sheet</vt:lpstr>
      <vt:lpstr>Shareholding pattern</vt:lpstr>
      <vt:lpstr>PowerPoint Presentation</vt:lpstr>
    </vt:vector>
  </TitlesOfParts>
  <Company>OneLabel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2012</dc:title>
  <dc:creator>MPS</dc:creator>
  <cp:lastModifiedBy>Ankur</cp:lastModifiedBy>
  <cp:revision>2443</cp:revision>
  <dcterms:created xsi:type="dcterms:W3CDTF">2004-03-09T16:50:53Z</dcterms:created>
  <dcterms:modified xsi:type="dcterms:W3CDTF">2014-05-26T06:14:07Z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0x0101005BD9682EDE7DBF4D8DDB26AF1523C3A4</vt:lpwstr>
  </property>
</Properties>
</file>